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1"/>
    <p:sldMasterId id="2147483781" r:id="rId2"/>
    <p:sldMasterId id="2147483783" r:id="rId3"/>
  </p:sldMasterIdLst>
  <p:notesMasterIdLst>
    <p:notesMasterId r:id="rId26"/>
  </p:notesMasterIdLst>
  <p:handoutMasterIdLst>
    <p:handoutMasterId r:id="rId27"/>
  </p:handoutMasterIdLst>
  <p:sldIdLst>
    <p:sldId id="256" r:id="rId4"/>
    <p:sldId id="315" r:id="rId5"/>
    <p:sldId id="306" r:id="rId6"/>
    <p:sldId id="332" r:id="rId7"/>
    <p:sldId id="333" r:id="rId8"/>
    <p:sldId id="334" r:id="rId9"/>
    <p:sldId id="335" r:id="rId10"/>
    <p:sldId id="336" r:id="rId11"/>
    <p:sldId id="337" r:id="rId12"/>
    <p:sldId id="339" r:id="rId13"/>
    <p:sldId id="338" r:id="rId14"/>
    <p:sldId id="340" r:id="rId15"/>
    <p:sldId id="341" r:id="rId16"/>
    <p:sldId id="342" r:id="rId17"/>
    <p:sldId id="352" r:id="rId18"/>
    <p:sldId id="344" r:id="rId19"/>
    <p:sldId id="345" r:id="rId20"/>
    <p:sldId id="347" r:id="rId21"/>
    <p:sldId id="348" r:id="rId22"/>
    <p:sldId id="343" r:id="rId23"/>
    <p:sldId id="351" r:id="rId24"/>
    <p:sldId id="349" r:id="rId25"/>
  </p:sldIdLst>
  <p:sldSz cx="9144000" cy="5143500" type="screen16x9"/>
  <p:notesSz cx="6669088" cy="9926638"/>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eBandit" initials="T" lastIdx="0" clrIdx="0">
    <p:extLst>
      <p:ext uri="{19B8F6BF-5375-455C-9EA6-DF929625EA0E}">
        <p15:presenceInfo xmlns:p15="http://schemas.microsoft.com/office/powerpoint/2012/main" userId="TimeBandit" providerId="None"/>
      </p:ext>
    </p:extLst>
  </p:cmAuthor>
  <p:cmAuthor id="2" name="Christoph Hummel" initials="CH" lastIdx="7" clrIdx="1">
    <p:extLst>
      <p:ext uri="{19B8F6BF-5375-455C-9EA6-DF929625EA0E}">
        <p15:presenceInfo xmlns:p15="http://schemas.microsoft.com/office/powerpoint/2012/main" userId="S-1-5-21-480647808-1027111196-1537874043-11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9933"/>
    <a:srgbClr val="6CCA89"/>
    <a:srgbClr val="CC99FF"/>
    <a:srgbClr val="DB960B"/>
    <a:srgbClr val="99CCFF"/>
    <a:srgbClr val="FF6699"/>
    <a:srgbClr val="00CC99"/>
    <a:srgbClr val="B8E7A7"/>
    <a:srgbClr val="50A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72801" autoAdjust="0"/>
  </p:normalViewPr>
  <p:slideViewPr>
    <p:cSldViewPr snapToGrid="0">
      <p:cViewPr varScale="1">
        <p:scale>
          <a:sx n="125" d="100"/>
          <a:sy n="125" d="100"/>
        </p:scale>
        <p:origin x="8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2490"/>
    </p:cViewPr>
  </p:sorterViewPr>
  <p:notesViewPr>
    <p:cSldViewPr snapToGrid="0" showGuides="1">
      <p:cViewPr varScale="1">
        <p:scale>
          <a:sx n="74" d="100"/>
          <a:sy n="74" d="100"/>
        </p:scale>
        <p:origin x="31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B6B6A10-62D9-4277-978E-1F456402BEF5}" type="datetimeFigureOut">
              <a:rPr lang="de-DE" smtClean="0"/>
              <a:t>05.08.2020</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2BA53C0-7404-4A4A-A2C8-5BCCFEE06493}" type="slidenum">
              <a:rPr lang="de-DE" smtClean="0"/>
              <a:t>‹Nr.›</a:t>
            </a:fld>
            <a:endParaRPr lang="de-DE"/>
          </a:p>
        </p:txBody>
      </p:sp>
    </p:spTree>
    <p:extLst>
      <p:ext uri="{BB962C8B-B14F-4D97-AF65-F5344CB8AC3E}">
        <p14:creationId xmlns:p14="http://schemas.microsoft.com/office/powerpoint/2010/main" val="3219280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50E07A2-BE8D-4851-82E8-638434FEE4F7}" type="datetimeFigureOut">
              <a:rPr lang="de-DE" smtClean="0"/>
              <a:t>05.08.2020</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0F46F392-37F2-44AA-93DD-79FDF925F011}" type="slidenum">
              <a:rPr lang="de-DE" smtClean="0"/>
              <a:t>‹Nr.›</a:t>
            </a:fld>
            <a:endParaRPr lang="de-DE"/>
          </a:p>
        </p:txBody>
      </p:sp>
    </p:spTree>
    <p:extLst>
      <p:ext uri="{BB962C8B-B14F-4D97-AF65-F5344CB8AC3E}">
        <p14:creationId xmlns:p14="http://schemas.microsoft.com/office/powerpoint/2010/main" val="10625146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 einem Längsschnitt versteht man die Verfolgung und Analyse eines gemessenen Werte im Zeitablauf.</a:t>
            </a:r>
          </a:p>
          <a:p>
            <a:endParaRPr lang="de-DE" dirty="0"/>
          </a:p>
          <a:p>
            <a:r>
              <a:rPr lang="de-DE" dirty="0"/>
              <a:t>Will man zum Beispiel die Beliebtheit einer Fast Food Kette über Jahre hinweg beobachten, so wird man, etwa im dreimonatigen Abstand, eine Kundenbefragung durchführen. Der Vergleich aller erhaltenen Ergebnisse in einer Zeitreihe stellt eine Längsschnittbetrachtung dar.</a:t>
            </a:r>
          </a:p>
          <a:p>
            <a:endParaRPr lang="de-DE" dirty="0"/>
          </a:p>
          <a:p>
            <a:r>
              <a:rPr lang="de-DE" dirty="0"/>
              <a:t>Misst man zu einem einzigen Zeitpunkt, so stellt dies eine Querschnittsbetrachtung dar. Man vergleicht "quer zur Zeit".</a:t>
            </a:r>
            <a:br>
              <a:rPr lang="de-DE" dirty="0"/>
            </a:br>
            <a:r>
              <a:rPr lang="de-DE" dirty="0"/>
              <a:t>Misst man zum Beispiel die Zufriedenheit mit drei verschiedenen Fast Food Ketten in der Weihnachtswoche eines bestimmten Jahres und vergleicht dann die Ergebnisse, so führt man eine Querschnittsbetrachtung durch.</a:t>
            </a:r>
          </a:p>
        </p:txBody>
      </p:sp>
      <p:sp>
        <p:nvSpPr>
          <p:cNvPr id="4" name="Foliennummernplatzhalter 3"/>
          <p:cNvSpPr>
            <a:spLocks noGrp="1"/>
          </p:cNvSpPr>
          <p:nvPr>
            <p:ph type="sldNum" sz="quarter" idx="5"/>
          </p:nvPr>
        </p:nvSpPr>
        <p:spPr/>
        <p:txBody>
          <a:bodyPr/>
          <a:lstStyle/>
          <a:p>
            <a:fld id="{0F46F392-37F2-44AA-93DD-79FDF925F011}" type="slidenum">
              <a:rPr lang="de-DE" smtClean="0"/>
              <a:t>2</a:t>
            </a:fld>
            <a:endParaRPr lang="de-DE"/>
          </a:p>
        </p:txBody>
      </p:sp>
    </p:spTree>
    <p:extLst>
      <p:ext uri="{BB962C8B-B14F-4D97-AF65-F5344CB8AC3E}">
        <p14:creationId xmlns:p14="http://schemas.microsoft.com/office/powerpoint/2010/main" val="271598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DE" sz="900" b="0" kern="1200" dirty="0">
                <a:solidFill>
                  <a:schemeClr val="tx1"/>
                </a:solidFill>
                <a:effectLst/>
                <a:latin typeface="+mn-lt"/>
                <a:ea typeface="+mn-ea"/>
                <a:cs typeface="+mn-cs"/>
              </a:rPr>
              <a:t>Bei den tödlichen Unfällen war der Anteil der Unfallursache Sturz so hoch wie schon seit vielen Jahren nicht mehr (Diagramm 20). Die Zunahme der Todesfälle in 2019 ist nicht auf eine Häufung von Sicherungsfehlern (zu denen auch Mitreißunfälle gehören), Lawinenunfällen, Bergstürzen oder anderen katastrophalen Ereignissen zurückzuführen, die oft auf besondere Bedingungen beruhen, sondern schlicht auf eine Häufung von Abstürzen. Und diese Häufung liegt im Rahmen der üblichen Streuung.</a:t>
            </a:r>
            <a:endParaRPr lang="de-DE" sz="900" b="1" kern="1200" dirty="0">
              <a:solidFill>
                <a:schemeClr val="tx1"/>
              </a:solidFill>
              <a:effectLst/>
              <a:latin typeface="+mn-lt"/>
              <a:ea typeface="+mn-ea"/>
              <a:cs typeface="+mn-cs"/>
            </a:endParaRPr>
          </a:p>
          <a:p>
            <a:pPr hangingPunct="0"/>
            <a:r>
              <a:rPr lang="de-DE" sz="900" b="0" kern="1200" dirty="0">
                <a:solidFill>
                  <a:schemeClr val="tx1"/>
                </a:solidFill>
                <a:effectLst/>
                <a:latin typeface="+mn-lt"/>
                <a:ea typeface="+mn-ea"/>
                <a:cs typeface="+mn-cs"/>
              </a:rPr>
              <a:t>Bei einem gewissen Teil der tödlichen Unfälle (Diagramm 20) lässt sich nicht mehr klären, ob Stolpern oder Sturz die tatsächliche Unfallursache war oder ob dem Sturz ein Herzinfarkt o.ä. voraus ging. Je nachdem wie bei den Todesfällen die nicht eindeutig rekonstruierbaren Fälle zugeordnet werden, führte bei 41 % bis maximal 60 % der tödlichen Vorfälle ein Sturz zum Unfall bzw. war bei 19 % bis maximal 38 % Kreislaufversagen die Todesursache. Dies deckt sich mit den Erkenntnissen aus den letzten Berichtszeiträumen, ähnliche Zahlen können auch der einschlägigen Literatur zum alpinen Unfallgeschehen entnommen werden (siehe Burtscher et al.). Die eindeutig von Herzversagen Betroffenen waren ausschließlich älter als 40 Jahre (Diagramm 24) und überwiegend Männer. Für die Mitglieder über 60 Jahre lässt sich abschätzen, dass Kreislaufversagen oder durch Kreislaufschwäche eingeleiteter Sturz die dominierende Todesursache auf Tour ist (Diagramm 25). </a:t>
            </a:r>
            <a:endParaRPr lang="de-DE" sz="900" b="1" kern="1200" dirty="0">
              <a:solidFill>
                <a:schemeClr val="tx1"/>
              </a:solidFill>
              <a:effectLst/>
              <a:latin typeface="+mn-lt"/>
              <a:ea typeface="+mn-ea"/>
              <a:cs typeface="+mn-cs"/>
            </a:endParaRPr>
          </a:p>
          <a:p>
            <a:r>
              <a:rPr lang="de-DE" sz="900" kern="1200" dirty="0">
                <a:solidFill>
                  <a:schemeClr val="tx1"/>
                </a:solidFill>
                <a:effectLst/>
                <a:latin typeface="+mn-lt"/>
                <a:ea typeface="+mn-ea"/>
                <a:cs typeface="+mn-cs"/>
              </a:rPr>
              <a:t>Bei ausbildungsintensiven Tätigkeiten spielten vor allem bei den tödlichen Unfällen auch technische Fehler oder Fehler bei der Einschätzung von Situationen eine gewisse Rolle, beim Bergsteigen und Klettern im Zusammenhang mit der Seil- und Sicherungstechnik, beim Skitourengehen in Verbindung mit der Lawinenproblematik.</a:t>
            </a:r>
          </a:p>
          <a:p>
            <a:endParaRPr lang="de-DE" sz="9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12</a:t>
            </a:fld>
            <a:endParaRPr lang="de-DE"/>
          </a:p>
        </p:txBody>
      </p:sp>
    </p:spTree>
    <p:extLst>
      <p:ext uri="{BB962C8B-B14F-4D97-AF65-F5344CB8AC3E}">
        <p14:creationId xmlns:p14="http://schemas.microsoft.com/office/powerpoint/2010/main" val="189886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b="1" i="1" kern="1200" dirty="0">
                <a:solidFill>
                  <a:schemeClr val="tx1"/>
                </a:solidFill>
                <a:effectLst/>
                <a:latin typeface="+mn-lt"/>
                <a:ea typeface="+mn-ea"/>
                <a:cs typeface="+mn-cs"/>
              </a:rPr>
              <a:t>Diagramm 23: </a:t>
            </a:r>
            <a:r>
              <a:rPr lang="de-DE" sz="900" b="0" i="1" kern="1200" dirty="0">
                <a:solidFill>
                  <a:schemeClr val="tx1"/>
                </a:solidFill>
                <a:effectLst/>
                <a:latin typeface="+mn-lt"/>
                <a:ea typeface="+mn-ea"/>
                <a:cs typeface="+mn-cs"/>
              </a:rPr>
              <a:t>Altersverteilung der tödlich verunfallten Mitglieder im Berichtszeitraum. </a:t>
            </a:r>
            <a:endParaRPr lang="de-DE" sz="900" b="1" kern="1200" dirty="0">
              <a:solidFill>
                <a:schemeClr val="tx1"/>
              </a:solidFill>
              <a:effectLst/>
              <a:latin typeface="+mn-lt"/>
              <a:ea typeface="+mn-ea"/>
              <a:cs typeface="+mn-cs"/>
            </a:endParaRPr>
          </a:p>
          <a:p>
            <a:endParaRPr lang="de-DE" dirty="0"/>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Die von Todesfällen meist betroffene Gruppe waren männliche Mitglieder über 60 Jahre (Diagramm 23). Das liegt im Wesentlichen an der Zunahme von Todesfällen durch Kreislaufversagen mit dem Alter (Diagramm 24), hier sind Männer deutlich mehr gefährdet als Frauen (siehe hierzu auch Diagramm 26 rechts oben). Allgemein kann festgestellt werden, dass bei der Altersgruppe über 60 Jahre Kreislaufversagen die wahrscheinlich dominierende Todesursache am Berg ist (vgl. Diagramm 25 mit Diagramm 20), auch wenn sich bei einem beträchtlichen Teil der Unfälle nicht mehr klären lässt, ob Stolpern oder Sturz die tatsächliche Unfallursache war oder ob der Absturz durch Kreislaufversagen ausgelöst wurde.</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13</a:t>
            </a:fld>
            <a:endParaRPr lang="de-DE"/>
          </a:p>
        </p:txBody>
      </p:sp>
    </p:spTree>
    <p:extLst>
      <p:ext uri="{BB962C8B-B14F-4D97-AF65-F5344CB8AC3E}">
        <p14:creationId xmlns:p14="http://schemas.microsoft.com/office/powerpoint/2010/main" val="362842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a:solidFill>
                  <a:schemeClr val="tx1"/>
                </a:solidFill>
                <a:effectLst/>
                <a:latin typeface="+mn-lt"/>
                <a:ea typeface="+mn-ea"/>
                <a:cs typeface="+mn-cs"/>
              </a:rPr>
              <a:t>Bei den Folgen kann über einen längeren Zeitraum betrachtet im Hochgebirge eine starke Abnahme der relativen Zahl von Unfällen mit Verletzungs- und Todesfolge beobachtet werden. Gleichzeitig nahmen Notlagen mit Unverletzten stetig zu (Diagramm 30). Dies korrespondiert mit der Zunahme von Blockierungen bei gleichzeitiger Abnahme von Unfällen durch Stürze im freien Tourenraum (siehe auch Diagramm 18). Der aktuelle Berichtszeitraum ist der erste seit vielen Jahren, in dem auch die relative Zahl der unverletzten Mitglieder abnahm. Auch das ist eine Folge des Rückgangs der Meldungen von Blockierungen in allen Bergsportarten (siehe Diagramm 19).  </a:t>
            </a:r>
          </a:p>
          <a:p>
            <a:endParaRPr lang="de-DE" dirty="0"/>
          </a:p>
          <a:p>
            <a:r>
              <a:rPr lang="de-DE" dirty="0"/>
              <a:t>NACA 2: Leichte bis mäßig schwere Funktionsstörung. Ambulante ärztliche Abklärung bzw. Therapie, in der Regel aber keine notärztlichen Maßnahmen erforderlich.</a:t>
            </a:r>
          </a:p>
        </p:txBody>
      </p:sp>
      <p:sp>
        <p:nvSpPr>
          <p:cNvPr id="4" name="Foliennummernplatzhalter 3"/>
          <p:cNvSpPr>
            <a:spLocks noGrp="1"/>
          </p:cNvSpPr>
          <p:nvPr>
            <p:ph type="sldNum" sz="quarter" idx="5"/>
          </p:nvPr>
        </p:nvSpPr>
        <p:spPr/>
        <p:txBody>
          <a:bodyPr/>
          <a:lstStyle/>
          <a:p>
            <a:fld id="{0F46F392-37F2-44AA-93DD-79FDF925F011}" type="slidenum">
              <a:rPr lang="de-DE" smtClean="0"/>
              <a:t>14</a:t>
            </a:fld>
            <a:endParaRPr lang="de-DE"/>
          </a:p>
        </p:txBody>
      </p:sp>
    </p:spTree>
    <p:extLst>
      <p:ext uri="{BB962C8B-B14F-4D97-AF65-F5344CB8AC3E}">
        <p14:creationId xmlns:p14="http://schemas.microsoft.com/office/powerpoint/2010/main" val="239991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Die Quote für tödlich verunfallte Mitglieder nahm seit Beginn der Erstellung der DAV-Unfallstatistik im Mittel stetig ab und hatte in 2018 das niedrigste Niveau, das jemals ermittelt wurde (Diagramm 3). In 2019 stieg die relative Zahl der tödlich verunfallten Mitglieder zwar wieder an, bewegt sich aber immer noch im unteren Bereich des Streubandes (siehe hierzu auch Diagramm 7). Obwohl sich der Mitgliederstand seit Anfang der 1960er Jahre versiebenfacht hat, waren im Jahr 2019 nicht mehr tödlich Verunfallte zu beklagen als 1960.</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15</a:t>
            </a:fld>
            <a:endParaRPr lang="de-DE"/>
          </a:p>
        </p:txBody>
      </p:sp>
    </p:spTree>
    <p:extLst>
      <p:ext uri="{BB962C8B-B14F-4D97-AF65-F5344CB8AC3E}">
        <p14:creationId xmlns:p14="http://schemas.microsoft.com/office/powerpoint/2010/main" val="919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1" kern="1200" dirty="0">
                <a:solidFill>
                  <a:schemeClr val="tx1"/>
                </a:solidFill>
                <a:effectLst/>
                <a:latin typeface="+mn-lt"/>
                <a:ea typeface="+mn-ea"/>
                <a:cs typeface="+mn-cs"/>
              </a:rPr>
              <a:t>Diagramm 2:</a:t>
            </a:r>
            <a:r>
              <a:rPr lang="de-DE" sz="900" i="1" kern="1200" dirty="0">
                <a:solidFill>
                  <a:schemeClr val="tx1"/>
                </a:solidFill>
                <a:effectLst/>
                <a:latin typeface="+mn-lt"/>
                <a:ea typeface="+mn-ea"/>
                <a:cs typeface="+mn-cs"/>
              </a:rPr>
              <a:t> Differenziert man nach den Bergsportdisziplinen des Sommers und des Winters, liegen die Quoten der betroffenen Mitglieder in einem zwar breiten, aber stabilen Streubereich. Im Detail unterscheiden sich die Kurvenverläufe, da das Unfallgeschehen auch stark von den jeweiligen Verhältnissen im Sommer bzw. Winter abhängt.</a:t>
            </a:r>
            <a:endParaRPr lang="de-DE" sz="9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16</a:t>
            </a:fld>
            <a:endParaRPr lang="de-DE"/>
          </a:p>
        </p:txBody>
      </p:sp>
    </p:spTree>
    <p:extLst>
      <p:ext uri="{BB962C8B-B14F-4D97-AF65-F5344CB8AC3E}">
        <p14:creationId xmlns:p14="http://schemas.microsoft.com/office/powerpoint/2010/main" val="207012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Der Winter 2018/19 im Überblick</a:t>
            </a:r>
          </a:p>
          <a:p>
            <a:r>
              <a:rPr lang="de-DE" dirty="0"/>
              <a:t>Der meteorologische Winter (Dez, Jan, Feb) liegt deutlich über dem vieljährigen Temperaturdurchschnitt. „Im Tiefland Österreichs ist dieser Winter einer der 15 mildesten der rund 250-jährigen Messgeschichte und liegt 1,2 °C über einem durchschnittlichen Winter", sagt Alexander Orlik von der Zentralanstalt für Meteorologie und Geodynamik (ZAMG), „auf den Bergen liegt der Winter 2018/19 genau im Bereich des klimatologischen Mittels."</a:t>
            </a:r>
          </a:p>
          <a:p>
            <a:endParaRPr lang="de-DE" dirty="0"/>
          </a:p>
          <a:p>
            <a:r>
              <a:rPr lang="de-DE" b="1" dirty="0"/>
              <a:t>Vereinzelt Schneerekorde</a:t>
            </a:r>
          </a:p>
          <a:p>
            <a:r>
              <a:rPr lang="de-DE" dirty="0"/>
              <a:t>An der Nordseite der Alpen schneite es in diesem Winter um 50 bis 200 Prozent mehr als in einem durchschnittlichen Winter. Hier gab es vereinzelt auch neue Rekorde bei der Summe der täglichen Neuschneemenge, zum Beispiel in Seefeld mit 505 Zentimeter Neuschneesumme (alter Rekord 490 cm im Winter 2011/12) und in Bad Mitterndorf mit 559 Zentimeter (alter Rekord 414 cm im Winter 2005/06).</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17</a:t>
            </a:fld>
            <a:endParaRPr lang="de-DE"/>
          </a:p>
        </p:txBody>
      </p:sp>
    </p:spTree>
    <p:extLst>
      <p:ext uri="{BB962C8B-B14F-4D97-AF65-F5344CB8AC3E}">
        <p14:creationId xmlns:p14="http://schemas.microsoft.com/office/powerpoint/2010/main" val="3999237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18</a:t>
            </a:fld>
            <a:endParaRPr lang="de-DE"/>
          </a:p>
        </p:txBody>
      </p:sp>
    </p:spTree>
    <p:extLst>
      <p:ext uri="{BB962C8B-B14F-4D97-AF65-F5344CB8AC3E}">
        <p14:creationId xmlns:p14="http://schemas.microsoft.com/office/powerpoint/2010/main" val="21072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19</a:t>
            </a:fld>
            <a:endParaRPr lang="de-DE"/>
          </a:p>
        </p:txBody>
      </p:sp>
    </p:spTree>
    <p:extLst>
      <p:ext uri="{BB962C8B-B14F-4D97-AF65-F5344CB8AC3E}">
        <p14:creationId xmlns:p14="http://schemas.microsoft.com/office/powerpoint/2010/main" val="3135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Mit Abstand häufigste Ursache für Bergunfälle war der Sturz: der Sturz während der Abfahrt beim Pistenskilauf, Snowboarden, Tourengehen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12.01. </a:t>
            </a:r>
            <a:r>
              <a:rPr lang="de-DE" sz="900" kern="1200" dirty="0" err="1">
                <a:solidFill>
                  <a:schemeClr val="tx1"/>
                </a:solidFill>
                <a:effectLst/>
                <a:latin typeface="+mn-lt"/>
                <a:ea typeface="+mn-ea"/>
                <a:cs typeface="+mn-cs"/>
              </a:rPr>
              <a:t>Rüfikopf</a:t>
            </a:r>
            <a:r>
              <a:rPr lang="de-DE" sz="900" kern="1200" dirty="0">
                <a:solidFill>
                  <a:schemeClr val="tx1"/>
                </a:solidFill>
                <a:effectLst/>
                <a:latin typeface="+mn-lt"/>
                <a:ea typeface="+mn-ea"/>
                <a:cs typeface="+mn-cs"/>
              </a:rPr>
              <a:t> 4 Tote</a:t>
            </a: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26.04. Grünhornlücke </a:t>
            </a:r>
            <a:r>
              <a:rPr lang="de-DE" sz="900" kern="1200">
                <a:solidFill>
                  <a:schemeClr val="tx1"/>
                </a:solidFill>
                <a:effectLst/>
                <a:latin typeface="+mn-lt"/>
                <a:ea typeface="+mn-ea"/>
                <a:cs typeface="+mn-cs"/>
              </a:rPr>
              <a:t>4 Tote</a:t>
            </a:r>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20</a:t>
            </a:fld>
            <a:endParaRPr lang="de-DE"/>
          </a:p>
        </p:txBody>
      </p:sp>
    </p:spTree>
    <p:extLst>
      <p:ext uri="{BB962C8B-B14F-4D97-AF65-F5344CB8AC3E}">
        <p14:creationId xmlns:p14="http://schemas.microsoft.com/office/powerpoint/2010/main" val="394463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Die Quote für tödlich verunfallte Mitglieder nahm seit Beginn der Erstellung der DAV-Unfallstatistik im Mittel stetig ab und hatte in 2018 das niedrigste Niveau, das jemals ermittelt wurde (Diagramm 3). In 2019 stieg die relative Zahl der tödlich verunfallten Mitglieder zwar wieder an, bewegt sich aber immer noch im unteren Bereich des Streubandes (siehe hierzu auch Diagramm 7). Obwohl sich der Mitgliederstand seit Anfang der 1960er Jahre versiebenfacht hat, waren im Jahr 2019 nicht mehr tödlich Verunfallte zu beklagen als 1960.</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21</a:t>
            </a:fld>
            <a:endParaRPr lang="de-DE"/>
          </a:p>
        </p:txBody>
      </p:sp>
    </p:spTree>
    <p:extLst>
      <p:ext uri="{BB962C8B-B14F-4D97-AF65-F5344CB8AC3E}">
        <p14:creationId xmlns:p14="http://schemas.microsoft.com/office/powerpoint/2010/main" val="118522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Die Quote für tödlich verunfallte Mitglieder nahm seit Beginn der Erstellung der DAV-Unfallstatistik im Mittel stetig ab und hatte in 2018 das niedrigste Niveau, das jemals ermittelt wurde. In 2019 stieg die relative Zahl der tödlich verunfallten Mitglieder zwar wieder an, bewegt sich aber immer noch im unteren Bereich des Streubandes. Obwohl sich der Mitgliederstand seit Anfang der 1960er Jahre versiebenfacht hat, waren im Jahr 2019 nicht mehr tödlich Verunfallte zu beklagen als z.B. 1965.</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4</a:t>
            </a:fld>
            <a:endParaRPr lang="de-DE"/>
          </a:p>
        </p:txBody>
      </p:sp>
    </p:spTree>
    <p:extLst>
      <p:ext uri="{BB962C8B-B14F-4D97-AF65-F5344CB8AC3E}">
        <p14:creationId xmlns:p14="http://schemas.microsoft.com/office/powerpoint/2010/main" val="174544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a:solidFill>
                  <a:schemeClr val="tx1"/>
                </a:solidFill>
                <a:effectLst/>
                <a:latin typeface="+mn-lt"/>
                <a:ea typeface="+mn-ea"/>
                <a:cs typeface="+mn-cs"/>
              </a:rPr>
              <a:t>Der Zeitraum vom 1. November bis zum 31. Oktober; diese Einteilung hat den Vorteil, dass die Zahlen der Wintersaison nahezu vollständig in einem Berichtsjahr erfasst werden. Bei langjährigen Vergleichen werden für den Zeitraum vor 2001 die Unfallzahlen der Kalenderjahre angegeben.</a:t>
            </a:r>
          </a:p>
          <a:p>
            <a:endParaRPr lang="de-DE" sz="900" kern="1200" dirty="0">
              <a:solidFill>
                <a:schemeClr val="tx1"/>
              </a:solidFill>
              <a:effectLst/>
              <a:latin typeface="+mn-lt"/>
              <a:ea typeface="+mn-ea"/>
              <a:cs typeface="+mn-cs"/>
            </a:endParaRPr>
          </a:p>
          <a:p>
            <a:r>
              <a:rPr lang="de-DE" sz="900" kern="1200" dirty="0">
                <a:solidFill>
                  <a:schemeClr val="tx1"/>
                </a:solidFill>
                <a:effectLst/>
                <a:latin typeface="+mn-lt"/>
                <a:ea typeface="+mn-ea"/>
                <a:cs typeface="+mn-cs"/>
              </a:rPr>
              <a:t>Der Begriff Winter meint die komplette Saison, gezählt werden auch Vorfälle, die noch nicht im entsprechenden Berichtsjahr liegen, z.B. bei einem frühen Wintereinbruch Pistenunfälle Ende Oktober.</a:t>
            </a:r>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5</a:t>
            </a:fld>
            <a:endParaRPr lang="de-DE"/>
          </a:p>
        </p:txBody>
      </p:sp>
    </p:spTree>
    <p:extLst>
      <p:ext uri="{BB962C8B-B14F-4D97-AF65-F5344CB8AC3E}">
        <p14:creationId xmlns:p14="http://schemas.microsoft.com/office/powerpoint/2010/main" val="130141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Die Quote für tödlich verunfallte Mitglieder nahm seit Beginn der Erstellung der DAV-Unfallstatistik im Mittel stetig ab und hatte in 2018 das niedrigste Niveau, das jemals ermittelt wurde (Diagramm 3).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In 2019 stieg die relative Zahl der tödlich verunfallten Mitglieder zwar wieder an, bewegt sich aber immer noch im unteren Bereich des Streubandes (siehe hierzu auch Diagramm 7). Obwohl sich der Mitgliederstand seit Anfang der 1960er Jahre versiebenfacht hat, waren im Jahr 2019 nicht mehr tödlich Verunfallte zu beklagen als 1960.</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6</a:t>
            </a:fld>
            <a:endParaRPr lang="de-DE"/>
          </a:p>
        </p:txBody>
      </p:sp>
    </p:spTree>
    <p:extLst>
      <p:ext uri="{BB962C8B-B14F-4D97-AF65-F5344CB8AC3E}">
        <p14:creationId xmlns:p14="http://schemas.microsoft.com/office/powerpoint/2010/main" val="338032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a:solidFill>
                  <a:schemeClr val="tx1"/>
                </a:solidFill>
                <a:effectLst/>
                <a:latin typeface="+mn-lt"/>
                <a:ea typeface="+mn-ea"/>
                <a:cs typeface="+mn-cs"/>
              </a:rPr>
              <a:t>Etwa zwei Drittel der gemeldeten Unfälle und Notlagen ereigneten sich im freien Tourenraum der Hochgebirge, ein Drittel im gesicherten Pistenraum oder im Variantengelände. Meldungen aus den Mittelgebirgen oder von künstlichen Kletteranlagen spielen nur eine untergeordnete Rolle (Diagramm 9). Es muss dabei bedacht werden, dass die Meldequote aus dem Hochgebirge und dem gesicherten Pistenraum auf Grund der Bergungskosten und der Kosten einer Auslandskrankenbehandlung hoch ist, jene aus den Mittelgebirgen niedriger. Vom Kunstwandklettern erfolgt die Meldung von Unfällen nur sporadisch (Ausnahme: die sehr seltenen tödlichen Unfälle).</a:t>
            </a:r>
          </a:p>
          <a:p>
            <a:endParaRPr lang="de-DE" sz="900" kern="1200" dirty="0">
              <a:solidFill>
                <a:schemeClr val="tx1"/>
              </a:solidFill>
              <a:effectLst/>
              <a:latin typeface="+mn-lt"/>
              <a:ea typeface="+mn-ea"/>
              <a:cs typeface="+mn-cs"/>
            </a:endParaRPr>
          </a:p>
          <a:p>
            <a:r>
              <a:rPr lang="de-DE" sz="900" kern="1200" dirty="0">
                <a:solidFill>
                  <a:schemeClr val="tx1"/>
                </a:solidFill>
                <a:effectLst/>
                <a:latin typeface="+mn-lt"/>
                <a:ea typeface="+mn-ea"/>
                <a:cs typeface="+mn-cs"/>
              </a:rPr>
              <a:t>Tödliche Unfälle wurden zu fast 90 % im freien Tourenraum der Hochgebirge registriert (Diagramm 10). Meldungen von Todesfälle von DAV-Mitgliedern auf Pisten oder Loipen gehen selten ein, tödliche Unfälle in Kletterhallen sind die Ausnahme. </a:t>
            </a:r>
          </a:p>
          <a:p>
            <a:r>
              <a:rPr lang="de-DE" sz="900" kern="1200" dirty="0">
                <a:solidFill>
                  <a:schemeClr val="tx1"/>
                </a:solidFill>
                <a:effectLst/>
                <a:latin typeface="+mn-lt"/>
                <a:ea typeface="+mn-ea"/>
                <a:cs typeface="+mn-cs"/>
              </a:rPr>
              <a:t>Die prozentualen Anteile decken sich mit den Ergebnissen aus den Vorjahren.</a:t>
            </a:r>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7</a:t>
            </a:fld>
            <a:endParaRPr lang="de-DE"/>
          </a:p>
        </p:txBody>
      </p:sp>
    </p:spTree>
    <p:extLst>
      <p:ext uri="{BB962C8B-B14F-4D97-AF65-F5344CB8AC3E}">
        <p14:creationId xmlns:p14="http://schemas.microsoft.com/office/powerpoint/2010/main" val="148843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a:solidFill>
                  <a:schemeClr val="tx1"/>
                </a:solidFill>
                <a:effectLst/>
                <a:latin typeface="+mn-lt"/>
                <a:ea typeface="+mn-ea"/>
                <a:cs typeface="+mn-cs"/>
              </a:rPr>
              <a:t>Der überwiegende Teil von Unfällen und Notfällen wurde aus Österreich gemeldet (Dia-gramme 11 und 12). Pistenunfälle geschahen zu knapp drei Viertel in Österreich, Unfälle und Notlagen beim klassischen Bergsport (Wandern, Bergsteigen, Klettern, Mountainbiken und Skitourengehen) zu etwas über der Hälfte. Auch diese Anteile liegen im Rahmen des langjährigen Mittels. Im Gegensatz zum Berichtszeitraum 2016/17 wurden allerdings wieder Pistenunfälle aus Tschechien eingereicht.</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8</a:t>
            </a:fld>
            <a:endParaRPr lang="de-DE"/>
          </a:p>
        </p:txBody>
      </p:sp>
    </p:spTree>
    <p:extLst>
      <p:ext uri="{BB962C8B-B14F-4D97-AF65-F5344CB8AC3E}">
        <p14:creationId xmlns:p14="http://schemas.microsoft.com/office/powerpoint/2010/main" val="334184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a:solidFill>
                  <a:schemeClr val="tx1"/>
                </a:solidFill>
                <a:effectLst/>
                <a:latin typeface="+mn-lt"/>
                <a:ea typeface="+mn-ea"/>
                <a:cs typeface="+mn-cs"/>
              </a:rPr>
              <a:t>Wie in den Berichtszeiträumen zuvor waren Wandern mit einem Anteil von 31 % sowie Pistenskilauf (mit Variantenfahren und Snowboarden) und Langlaufen mit 32 % die Disziplinen mit den meisten Schadensmeldungen, wobei Unfälle beim Langlaufen keine große Rolle spielen (Diagramm 13). Vom Pistenskilauf wurden zwar die meisten Unfälle gemeldet, da aber in einen Unfall auf der Skipiste meist nur eine Person involviert ist, beim Wandern hingegen manchmal ganze Gruppen geborgen werden müssen, war die Zahl der Betroffenen beim Wandern höher als beim Skilaufen (vgl. dazu Diagramm 4; die langjährigen Vergleiche können systembedingt nur Personen bezogen aufgetragen werden). Beim Bergsteigen, Klettern und Skitourengehen bewegten sich die Anteile jeweils zwischen 9 und 11 %. Disziplinen wie Mountainbiken, Rodeln oder Canyoning spielten nur eine untergeordnete Rolle. </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9</a:t>
            </a:fld>
            <a:endParaRPr lang="de-DE"/>
          </a:p>
        </p:txBody>
      </p:sp>
    </p:spTree>
    <p:extLst>
      <p:ext uri="{BB962C8B-B14F-4D97-AF65-F5344CB8AC3E}">
        <p14:creationId xmlns:p14="http://schemas.microsoft.com/office/powerpoint/2010/main" val="220111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Mit Abstand häufigste Ursache für Bergunfälle war der Sturz: der Sturz während der Abfahrt beim Pistenskilauf, Snowboarden, Tourengehen oder Mountainbiken, Stolpern oder Ausrutschen beim Wandern, der Sturz in die Sicherung oder der Absturz im ungesicherten Gelände beim Bergsteigen und Klettern. Im freien Tourenraum konnte bei 51 % aller Schadensmeldungen ein Sturz als Unfallursache identifiziert werden (Diagramm 16), auf der Piste oder in der Loipe war er nahezu die alleinige Unfallursache (Diagramm 17). </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10</a:t>
            </a:fld>
            <a:endParaRPr lang="de-DE"/>
          </a:p>
        </p:txBody>
      </p:sp>
    </p:spTree>
    <p:extLst>
      <p:ext uri="{BB962C8B-B14F-4D97-AF65-F5344CB8AC3E}">
        <p14:creationId xmlns:p14="http://schemas.microsoft.com/office/powerpoint/2010/main" val="134753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den tödlichen Unfällen war der Anteil des Pistenskilaufs mit 4 % deutlich geringer, die Anteile der anderen Bergsportdisziplinen waren entsprechend höher (Diagramm 14). Bemerkenswert ist der ungewöhnlich niedrige Anteil des Skitourengehens (sonst 10…20 %).</a:t>
            </a:r>
          </a:p>
          <a:p>
            <a:endParaRPr lang="de-DE" dirty="0"/>
          </a:p>
        </p:txBody>
      </p:sp>
      <p:sp>
        <p:nvSpPr>
          <p:cNvPr id="4" name="Foliennummernplatzhalter 3"/>
          <p:cNvSpPr>
            <a:spLocks noGrp="1"/>
          </p:cNvSpPr>
          <p:nvPr>
            <p:ph type="sldNum" sz="quarter" idx="5"/>
          </p:nvPr>
        </p:nvSpPr>
        <p:spPr/>
        <p:txBody>
          <a:bodyPr/>
          <a:lstStyle/>
          <a:p>
            <a:fld id="{0F46F392-37F2-44AA-93DD-79FDF925F011}" type="slidenum">
              <a:rPr lang="de-DE" smtClean="0"/>
              <a:t>11</a:t>
            </a:fld>
            <a:endParaRPr lang="de-DE"/>
          </a:p>
        </p:txBody>
      </p:sp>
    </p:spTree>
    <p:extLst>
      <p:ext uri="{BB962C8B-B14F-4D97-AF65-F5344CB8AC3E}">
        <p14:creationId xmlns:p14="http://schemas.microsoft.com/office/powerpoint/2010/main" val="3559587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Balken grün">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450"/>
            <a:ext cx="9144000" cy="5140800"/>
          </a:xfrm>
        </p:spPr>
        <p:txBody>
          <a:bodyPr wrap="square" lIns="0" tIns="1440000" rIns="0" bIns="0">
            <a:normAutofit/>
          </a:bodyPr>
          <a:lstStyle>
            <a:lvl1pPr marL="0" indent="0" algn="ctr">
              <a:buNone/>
              <a:defRPr sz="2800"/>
            </a:lvl1pPr>
          </a:lstStyle>
          <a:p>
            <a:r>
              <a:rPr lang="de-DE"/>
              <a:t>Bild durch Klicken auf Symbol hinzufügen</a:t>
            </a:r>
            <a:endParaRPr lang="de-DE" dirty="0"/>
          </a:p>
        </p:txBody>
      </p:sp>
      <p:sp>
        <p:nvSpPr>
          <p:cNvPr id="6" name="Textplatzhalter 8"/>
          <p:cNvSpPr>
            <a:spLocks noGrp="1"/>
          </p:cNvSpPr>
          <p:nvPr>
            <p:ph type="body" sz="quarter" idx="14"/>
          </p:nvPr>
        </p:nvSpPr>
        <p:spPr>
          <a:xfrm>
            <a:off x="7919604" y="360000"/>
            <a:ext cx="806400" cy="388800"/>
          </a:xfrm>
          <a:blipFill>
            <a:blip r:embed="rId2"/>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
        <p:nvSpPr>
          <p:cNvPr id="2" name="Titel 1"/>
          <p:cNvSpPr>
            <a:spLocks noGrp="1"/>
          </p:cNvSpPr>
          <p:nvPr>
            <p:ph type="ctrTitle"/>
          </p:nvPr>
        </p:nvSpPr>
        <p:spPr>
          <a:xfrm>
            <a:off x="0" y="3695187"/>
            <a:ext cx="9144000" cy="1440000"/>
          </a:xfrm>
          <a:blipFill dpi="0" rotWithShape="1">
            <a:blip r:embed="rId3"/>
            <a:srcRect/>
            <a:stretch>
              <a:fillRect/>
            </a:stretch>
          </a:blipFill>
        </p:spPr>
        <p:txBody>
          <a:bodyPr wrap="square" lIns="432000" anchor="ctr" anchorCtr="0">
            <a:noAutofit/>
          </a:bodyPr>
          <a:lstStyle>
            <a:lvl1pPr algn="l">
              <a:defRPr sz="3600">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2378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Balken blau">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450"/>
            <a:ext cx="9144000" cy="5140800"/>
          </a:xfrm>
        </p:spPr>
        <p:txBody>
          <a:bodyPr wrap="square" lIns="0" tIns="1440000" rIns="0" bIns="0">
            <a:normAutofit/>
          </a:bodyPr>
          <a:lstStyle>
            <a:lvl1pPr marL="0" indent="0" algn="ctr">
              <a:buNone/>
              <a:defRPr sz="2800"/>
            </a:lvl1pPr>
          </a:lstStyle>
          <a:p>
            <a:r>
              <a:rPr lang="de-DE"/>
              <a:t>Bild durch Klicken auf Symbol hinzufügen</a:t>
            </a:r>
            <a:endParaRPr lang="de-DE" dirty="0"/>
          </a:p>
        </p:txBody>
      </p:sp>
      <p:sp>
        <p:nvSpPr>
          <p:cNvPr id="2" name="Titel 1"/>
          <p:cNvSpPr>
            <a:spLocks noGrp="1"/>
          </p:cNvSpPr>
          <p:nvPr>
            <p:ph type="ctrTitle"/>
          </p:nvPr>
        </p:nvSpPr>
        <p:spPr>
          <a:xfrm>
            <a:off x="0" y="3695187"/>
            <a:ext cx="9144000" cy="1440000"/>
          </a:xfrm>
          <a:blipFill dpi="0" rotWithShape="1">
            <a:blip r:embed="rId2"/>
            <a:srcRect/>
            <a:stretch>
              <a:fillRect/>
            </a:stretch>
          </a:blipFill>
        </p:spPr>
        <p:txBody>
          <a:bodyPr lIns="432000" anchor="ctr" anchorCtr="0">
            <a:noAutofit/>
          </a:bodyPr>
          <a:lstStyle>
            <a:lvl1pPr algn="l">
              <a:defRPr sz="3600">
                <a:solidFill>
                  <a:schemeClr val="bg1"/>
                </a:solidFill>
              </a:defRPr>
            </a:lvl1pPr>
          </a:lstStyle>
          <a:p>
            <a:r>
              <a:rPr lang="de-DE"/>
              <a:t>Titelmasterformat durch Klicken bearbeiten</a:t>
            </a:r>
            <a:endParaRPr lang="de-DE" dirty="0"/>
          </a:p>
        </p:txBody>
      </p:sp>
      <p:sp>
        <p:nvSpPr>
          <p:cNvPr id="6"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412645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Balken grau">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450"/>
            <a:ext cx="9144000" cy="5140800"/>
          </a:xfrm>
        </p:spPr>
        <p:txBody>
          <a:bodyPr wrap="square" lIns="0" tIns="1440000" rIns="0" bIns="0">
            <a:normAutofit/>
          </a:bodyPr>
          <a:lstStyle>
            <a:lvl1pPr marL="0" indent="0" algn="ctr">
              <a:buNone/>
              <a:defRPr sz="2800"/>
            </a:lvl1pPr>
          </a:lstStyle>
          <a:p>
            <a:r>
              <a:rPr lang="de-DE"/>
              <a:t>Bild durch Klicken auf Symbol hinzufügen</a:t>
            </a:r>
            <a:endParaRPr lang="de-DE" dirty="0"/>
          </a:p>
        </p:txBody>
      </p:sp>
      <p:sp>
        <p:nvSpPr>
          <p:cNvPr id="2" name="Titel 1"/>
          <p:cNvSpPr>
            <a:spLocks noGrp="1"/>
          </p:cNvSpPr>
          <p:nvPr>
            <p:ph type="ctrTitle"/>
          </p:nvPr>
        </p:nvSpPr>
        <p:spPr>
          <a:xfrm>
            <a:off x="0" y="3695187"/>
            <a:ext cx="9144000" cy="1440000"/>
          </a:xfrm>
          <a:blipFill dpi="0" rotWithShape="1">
            <a:blip r:embed="rId2"/>
            <a:srcRect/>
            <a:stretch>
              <a:fillRect/>
            </a:stretch>
          </a:blipFill>
        </p:spPr>
        <p:txBody>
          <a:bodyPr lIns="432000" anchor="ctr" anchorCtr="0">
            <a:noAutofit/>
          </a:bodyPr>
          <a:lstStyle>
            <a:lvl1pPr algn="l">
              <a:defRPr sz="3600">
                <a:solidFill>
                  <a:schemeClr val="bg1"/>
                </a:solidFill>
              </a:defRPr>
            </a:lvl1pPr>
          </a:lstStyle>
          <a:p>
            <a:r>
              <a:rPr lang="de-DE"/>
              <a:t>Titelmasterformat durch Klicken bearbeiten</a:t>
            </a:r>
            <a:endParaRPr lang="de-DE" dirty="0"/>
          </a:p>
        </p:txBody>
      </p:sp>
      <p:sp>
        <p:nvSpPr>
          <p:cNvPr id="6"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300332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folie grau">
    <p:bg>
      <p:bgPr>
        <a:solidFill>
          <a:schemeClr val="accent1"/>
        </a:solidFill>
        <a:effectLst/>
      </p:bgPr>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2" name="Titel 1"/>
          <p:cNvSpPr>
            <a:spLocks noGrp="1"/>
          </p:cNvSpPr>
          <p:nvPr>
            <p:ph type="title"/>
          </p:nvPr>
        </p:nvSpPr>
        <p:spPr>
          <a:xfrm>
            <a:off x="450000" y="540000"/>
            <a:ext cx="7380000" cy="810000"/>
          </a:xfrm>
        </p:spPr>
        <p:txBody>
          <a:bodyPr>
            <a:noAutofit/>
          </a:bodyPr>
          <a:lstStyle>
            <a:lvl1pPr>
              <a:defRPr sz="2800">
                <a:solidFill>
                  <a:schemeClr val="tx1"/>
                </a:solidFill>
              </a:defRPr>
            </a:lvl1p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449263" y="1439999"/>
            <a:ext cx="8280000" cy="720000"/>
          </a:xfrm>
        </p:spPr>
        <p:txBody>
          <a:bodyPr anchor="t" anchorCtr="0">
            <a:normAutofit/>
          </a:bodyPr>
          <a:lstStyle>
            <a:lvl1pPr marL="0" indent="0">
              <a:buNone/>
              <a:defRPr sz="20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8"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30341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1 grau">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7" name="Inhaltsplatzhalter 9"/>
          <p:cNvSpPr>
            <a:spLocks noGrp="1"/>
          </p:cNvSpPr>
          <p:nvPr>
            <p:ph sz="quarter" idx="14"/>
          </p:nvPr>
        </p:nvSpPr>
        <p:spPr>
          <a:xfrm>
            <a:off x="360000" y="1596571"/>
            <a:ext cx="8352000" cy="316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5"/>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382823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 grau">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7" name="Inhaltsplatzhalter 9"/>
          <p:cNvSpPr>
            <a:spLocks noGrp="1"/>
          </p:cNvSpPr>
          <p:nvPr>
            <p:ph sz="quarter" idx="14"/>
          </p:nvPr>
        </p:nvSpPr>
        <p:spPr>
          <a:xfrm>
            <a:off x="360000" y="1598400"/>
            <a:ext cx="4068000" cy="316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9"/>
          <p:cNvSpPr>
            <a:spLocks noGrp="1"/>
          </p:cNvSpPr>
          <p:nvPr>
            <p:ph sz="quarter" idx="15"/>
          </p:nvPr>
        </p:nvSpPr>
        <p:spPr>
          <a:xfrm>
            <a:off x="4644000" y="1598400"/>
            <a:ext cx="4068000" cy="316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2" name="Textplatzhalter 8"/>
          <p:cNvSpPr>
            <a:spLocks noGrp="1"/>
          </p:cNvSpPr>
          <p:nvPr>
            <p:ph type="body" sz="quarter" idx="16"/>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117041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Text 1 grau">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7"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0" name="Textplatzhalter 9"/>
          <p:cNvSpPr>
            <a:spLocks noGrp="1"/>
          </p:cNvSpPr>
          <p:nvPr>
            <p:ph type="body" sz="quarter" idx="16"/>
          </p:nvPr>
        </p:nvSpPr>
        <p:spPr>
          <a:xfrm>
            <a:off x="360362" y="1598399"/>
            <a:ext cx="3780000" cy="3168000"/>
          </a:xfrm>
        </p:spPr>
        <p:txBody>
          <a:bodyPr/>
          <a:lstStyle>
            <a:lvl1pPr marL="0" indent="0">
              <a:buFontTx/>
              <a:buNone/>
              <a:defRPr/>
            </a:lvl1pPr>
          </a:lstStyle>
          <a:p>
            <a:pPr lvl="0"/>
            <a:r>
              <a:rPr lang="de-DE"/>
              <a:t>Textmasterformat bearbeiten</a:t>
            </a:r>
          </a:p>
        </p:txBody>
      </p:sp>
      <p:sp>
        <p:nvSpPr>
          <p:cNvPr id="12"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
        <p:nvSpPr>
          <p:cNvPr id="11" name="Bildplatzhalter 10"/>
          <p:cNvSpPr>
            <a:spLocks noGrp="1"/>
          </p:cNvSpPr>
          <p:nvPr>
            <p:ph type="pic" sz="quarter" idx="15"/>
          </p:nvPr>
        </p:nvSpPr>
        <p:spPr>
          <a:xfrm>
            <a:off x="4392000" y="1598399"/>
            <a:ext cx="4320000" cy="2880000"/>
          </a:xfrm>
        </p:spPr>
        <p:txBody>
          <a:bodyPr/>
          <a:lstStyle/>
          <a:p>
            <a:r>
              <a:rPr lang="de-DE"/>
              <a:t>Bild durch Klicken auf Symbol hinzufügen</a:t>
            </a:r>
            <a:endParaRPr lang="de-DE" dirty="0"/>
          </a:p>
        </p:txBody>
      </p:sp>
      <p:sp>
        <p:nvSpPr>
          <p:cNvPr id="13" name="Textplatzhalter 8"/>
          <p:cNvSpPr>
            <a:spLocks noGrp="1"/>
          </p:cNvSpPr>
          <p:nvPr>
            <p:ph type="body" sz="quarter" idx="17"/>
          </p:nvPr>
        </p:nvSpPr>
        <p:spPr>
          <a:xfrm>
            <a:off x="4392000" y="4496399"/>
            <a:ext cx="4320000" cy="270000"/>
          </a:xfrm>
        </p:spPr>
        <p:txBody>
          <a:bodyPr anchor="t" anchorCtr="0">
            <a:normAutofit/>
          </a:bodyPr>
          <a:lstStyle>
            <a:lvl1pPr marL="0" indent="0" algn="r">
              <a:buNone/>
              <a:defRPr sz="9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374087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Text 2 grau">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1" name="Bildplatzhalter 10"/>
          <p:cNvSpPr>
            <a:spLocks noGrp="1"/>
          </p:cNvSpPr>
          <p:nvPr>
            <p:ph type="pic" sz="quarter" idx="15"/>
          </p:nvPr>
        </p:nvSpPr>
        <p:spPr>
          <a:xfrm>
            <a:off x="4914261" y="1598400"/>
            <a:ext cx="3510000" cy="2340000"/>
          </a:xfrm>
        </p:spPr>
        <p:txBody>
          <a:bodyPr/>
          <a:lstStyle/>
          <a:p>
            <a:r>
              <a:rPr lang="de-DE"/>
              <a:t>Bild durch Klicken auf Symbol hinzufügen</a:t>
            </a:r>
          </a:p>
        </p:txBody>
      </p:sp>
      <p:sp>
        <p:nvSpPr>
          <p:cNvPr id="12" name="Bildplatzhalter 10"/>
          <p:cNvSpPr>
            <a:spLocks noGrp="1"/>
          </p:cNvSpPr>
          <p:nvPr>
            <p:ph type="pic" sz="quarter" idx="16"/>
          </p:nvPr>
        </p:nvSpPr>
        <p:spPr>
          <a:xfrm>
            <a:off x="734085" y="1598400"/>
            <a:ext cx="3510000" cy="2340000"/>
          </a:xfrm>
        </p:spPr>
        <p:txBody>
          <a:bodyPr/>
          <a:lstStyle/>
          <a:p>
            <a:r>
              <a:rPr lang="de-DE"/>
              <a:t>Bild durch Klicken auf Symbol hinzufügen</a:t>
            </a:r>
          </a:p>
        </p:txBody>
      </p:sp>
      <p:sp>
        <p:nvSpPr>
          <p:cNvPr id="14" name="Textplatzhalter 8"/>
          <p:cNvSpPr>
            <a:spLocks noGrp="1"/>
          </p:cNvSpPr>
          <p:nvPr>
            <p:ph type="body" sz="quarter" idx="17"/>
          </p:nvPr>
        </p:nvSpPr>
        <p:spPr>
          <a:xfrm>
            <a:off x="644085" y="4041225"/>
            <a:ext cx="3600000" cy="726038"/>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5" name="Textplatzhalter 8"/>
          <p:cNvSpPr>
            <a:spLocks noGrp="1"/>
          </p:cNvSpPr>
          <p:nvPr>
            <p:ph type="body" sz="quarter" idx="18"/>
          </p:nvPr>
        </p:nvSpPr>
        <p:spPr>
          <a:xfrm>
            <a:off x="4824261" y="4041225"/>
            <a:ext cx="3600000" cy="726038"/>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7"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2559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Text 3 grau">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8"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9" name="Bildplatzhalter 10"/>
          <p:cNvSpPr>
            <a:spLocks noGrp="1"/>
          </p:cNvSpPr>
          <p:nvPr>
            <p:ph type="pic" sz="quarter" idx="15"/>
          </p:nvPr>
        </p:nvSpPr>
        <p:spPr>
          <a:xfrm>
            <a:off x="443130" y="1774737"/>
            <a:ext cx="2700000" cy="18000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11" name="Bildplatzhalter 10"/>
          <p:cNvSpPr>
            <a:spLocks noGrp="1"/>
          </p:cNvSpPr>
          <p:nvPr>
            <p:ph type="pic" sz="quarter" idx="17"/>
          </p:nvPr>
        </p:nvSpPr>
        <p:spPr>
          <a:xfrm>
            <a:off x="3227565" y="1774737"/>
            <a:ext cx="2700000" cy="1800000"/>
          </a:xfrm>
        </p:spPr>
        <p:txBody>
          <a:bodyPr/>
          <a:lstStyle/>
          <a:p>
            <a:r>
              <a:rPr lang="de-DE"/>
              <a:t>Bild durch Klicken auf Symbol hinzufügen</a:t>
            </a:r>
            <a:endParaRPr lang="de-DE" dirty="0"/>
          </a:p>
        </p:txBody>
      </p:sp>
      <p:sp>
        <p:nvSpPr>
          <p:cNvPr id="12" name="Bildplatzhalter 10"/>
          <p:cNvSpPr>
            <a:spLocks noGrp="1"/>
          </p:cNvSpPr>
          <p:nvPr>
            <p:ph type="pic" sz="quarter" idx="18"/>
          </p:nvPr>
        </p:nvSpPr>
        <p:spPr>
          <a:xfrm>
            <a:off x="6012000" y="1774737"/>
            <a:ext cx="2700000" cy="1800000"/>
          </a:xfrm>
        </p:spPr>
        <p:txBody>
          <a:bodyPr/>
          <a:lstStyle/>
          <a:p>
            <a:r>
              <a:rPr lang="de-DE"/>
              <a:t>Bild durch Klicken auf Symbol hinzufügen</a:t>
            </a:r>
            <a:endParaRPr lang="de-DE" dirty="0"/>
          </a:p>
        </p:txBody>
      </p:sp>
      <p:sp>
        <p:nvSpPr>
          <p:cNvPr id="13" name="Textplatzhalter 8"/>
          <p:cNvSpPr>
            <a:spLocks noGrp="1"/>
          </p:cNvSpPr>
          <p:nvPr>
            <p:ph type="body" sz="quarter" idx="19"/>
          </p:nvPr>
        </p:nvSpPr>
        <p:spPr>
          <a:xfrm>
            <a:off x="360000" y="3670389"/>
            <a:ext cx="2779200" cy="720000"/>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4" name="Textplatzhalter 8"/>
          <p:cNvSpPr>
            <a:spLocks noGrp="1"/>
          </p:cNvSpPr>
          <p:nvPr>
            <p:ph type="body" sz="quarter" idx="20"/>
          </p:nvPr>
        </p:nvSpPr>
        <p:spPr>
          <a:xfrm>
            <a:off x="3144435" y="3670389"/>
            <a:ext cx="2779200" cy="720000"/>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5" name="Textplatzhalter 8"/>
          <p:cNvSpPr>
            <a:spLocks noGrp="1"/>
          </p:cNvSpPr>
          <p:nvPr>
            <p:ph type="body" sz="quarter" idx="21"/>
          </p:nvPr>
        </p:nvSpPr>
        <p:spPr>
          <a:xfrm>
            <a:off x="5928870" y="3670389"/>
            <a:ext cx="2779200" cy="720000"/>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7"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4288890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Liste 4 grau">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7" name="Textplatzhalter 8"/>
          <p:cNvSpPr>
            <a:spLocks noGrp="1"/>
          </p:cNvSpPr>
          <p:nvPr>
            <p:ph type="body" sz="quarter" idx="13"/>
          </p:nvPr>
        </p:nvSpPr>
        <p:spPr>
          <a:xfrm>
            <a:off x="360000" y="962748"/>
            <a:ext cx="5533908" cy="540000"/>
          </a:xfrm>
        </p:spPr>
        <p:txBody>
          <a:bodyPr anchor="ctr"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19" name="Textplatzhalter 18"/>
          <p:cNvSpPr>
            <a:spLocks noGrp="1"/>
          </p:cNvSpPr>
          <p:nvPr>
            <p:ph type="body" sz="quarter" idx="22"/>
          </p:nvPr>
        </p:nvSpPr>
        <p:spPr>
          <a:xfrm>
            <a:off x="360362" y="1513497"/>
            <a:ext cx="5533361" cy="1621594"/>
          </a:xfrm>
        </p:spPr>
        <p:txBody>
          <a:bodyPr/>
          <a:lstStyle>
            <a:lvl1pPr marL="285750" indent="-285750">
              <a:spcBef>
                <a:spcPts val="600"/>
              </a:spcBef>
              <a:buFont typeface="Arial" panose="020B0604020202020204" pitchFamily="34" charset="0"/>
              <a:buChar char="•"/>
              <a:defRPr/>
            </a:lvl1pPr>
            <a:lvl2pPr marL="628650" indent="-2857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Bildplatzhalter 10"/>
          <p:cNvSpPr>
            <a:spLocks noGrp="1"/>
          </p:cNvSpPr>
          <p:nvPr>
            <p:ph type="pic" sz="quarter" idx="23"/>
          </p:nvPr>
        </p:nvSpPr>
        <p:spPr>
          <a:xfrm>
            <a:off x="438734" y="3236105"/>
            <a:ext cx="2295000" cy="1530000"/>
          </a:xfrm>
        </p:spPr>
        <p:txBody>
          <a:bodyPr/>
          <a:lstStyle/>
          <a:p>
            <a:r>
              <a:rPr lang="de-DE"/>
              <a:t>Bild durch Klicken auf Symbol hinzufügen</a:t>
            </a:r>
            <a:endParaRPr lang="de-DE" dirty="0"/>
          </a:p>
        </p:txBody>
      </p:sp>
      <p:sp>
        <p:nvSpPr>
          <p:cNvPr id="21" name="Bildplatzhalter 10"/>
          <p:cNvSpPr>
            <a:spLocks noGrp="1"/>
          </p:cNvSpPr>
          <p:nvPr>
            <p:ph type="pic" sz="quarter" idx="24"/>
          </p:nvPr>
        </p:nvSpPr>
        <p:spPr>
          <a:xfrm>
            <a:off x="3278089" y="3236105"/>
            <a:ext cx="2295000" cy="1530000"/>
          </a:xfrm>
        </p:spPr>
        <p:txBody>
          <a:bodyPr/>
          <a:lstStyle/>
          <a:p>
            <a:r>
              <a:rPr lang="de-DE"/>
              <a:t>Bild durch Klicken auf Symbol hinzufügen</a:t>
            </a:r>
            <a:endParaRPr lang="de-DE" dirty="0"/>
          </a:p>
        </p:txBody>
      </p:sp>
      <p:sp>
        <p:nvSpPr>
          <p:cNvPr id="15"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
        <p:nvSpPr>
          <p:cNvPr id="16" name="Bildplatzhalter 10"/>
          <p:cNvSpPr>
            <a:spLocks noGrp="1" noChangeAspect="1"/>
          </p:cNvSpPr>
          <p:nvPr>
            <p:ph type="pic" sz="quarter" idx="15"/>
          </p:nvPr>
        </p:nvSpPr>
        <p:spPr>
          <a:xfrm>
            <a:off x="6117444" y="1074432"/>
            <a:ext cx="2592000" cy="1728000"/>
          </a:xfrm>
        </p:spPr>
        <p:txBody>
          <a:bodyPr/>
          <a:lstStyle/>
          <a:p>
            <a:r>
              <a:rPr lang="de-DE"/>
              <a:t>Bild durch Klicken auf Symbol hinzufügen</a:t>
            </a:r>
            <a:endParaRPr lang="de-DE" dirty="0"/>
          </a:p>
        </p:txBody>
      </p:sp>
      <p:sp>
        <p:nvSpPr>
          <p:cNvPr id="17" name="Bildplatzhalter 10"/>
          <p:cNvSpPr>
            <a:spLocks noGrp="1" noChangeAspect="1"/>
          </p:cNvSpPr>
          <p:nvPr>
            <p:ph type="pic" sz="quarter" idx="20"/>
          </p:nvPr>
        </p:nvSpPr>
        <p:spPr>
          <a:xfrm>
            <a:off x="6117444" y="3038105"/>
            <a:ext cx="2592000" cy="1728000"/>
          </a:xfrm>
        </p:spPr>
        <p:txBody>
          <a:bodyPr/>
          <a:lstStyle/>
          <a:p>
            <a:r>
              <a:rPr lang="de-DE"/>
              <a:t>Bild durch Klicken auf Symbol hinzufügen</a:t>
            </a:r>
            <a:endParaRPr lang="de-DE" dirty="0"/>
          </a:p>
        </p:txBody>
      </p:sp>
    </p:spTree>
    <p:extLst>
      <p:ext uri="{BB962C8B-B14F-4D97-AF65-F5344CB8AC3E}">
        <p14:creationId xmlns:p14="http://schemas.microsoft.com/office/powerpoint/2010/main" val="2017738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3"/>
          </a:xfrm>
          <a:prstGeom prst="rect">
            <a:avLst/>
          </a:prstGeom>
        </p:spPr>
      </p:pic>
      <p:sp>
        <p:nvSpPr>
          <p:cNvPr id="2" name="Titel 1"/>
          <p:cNvSpPr>
            <a:spLocks noGrp="1"/>
          </p:cNvSpPr>
          <p:nvPr>
            <p:ph type="title"/>
          </p:nvPr>
        </p:nvSpPr>
        <p:spPr>
          <a:xfrm>
            <a:off x="360000" y="306000"/>
            <a:ext cx="7290000" cy="648000"/>
          </a:xfrm>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1"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316118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pitelfolie grün">
    <p:bg>
      <p:bgPr>
        <a:solidFill>
          <a:schemeClr val="accent1"/>
        </a:solidFill>
        <a:effectLst/>
      </p:bgPr>
    </p:bg>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2" name="Titel 1"/>
          <p:cNvSpPr>
            <a:spLocks noGrp="1"/>
          </p:cNvSpPr>
          <p:nvPr>
            <p:ph type="title"/>
          </p:nvPr>
        </p:nvSpPr>
        <p:spPr>
          <a:xfrm>
            <a:off x="450000" y="540000"/>
            <a:ext cx="7380000" cy="810000"/>
          </a:xfrm>
        </p:spPr>
        <p:txBody>
          <a:bodyPr>
            <a:noAutofit/>
          </a:bodyPr>
          <a:lstStyle>
            <a:lvl1pPr>
              <a:defRPr sz="2800">
                <a:solidFill>
                  <a:schemeClr val="bg1"/>
                </a:solidFill>
              </a:defRPr>
            </a:lvl1p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449263" y="1439999"/>
            <a:ext cx="8280000" cy="720000"/>
          </a:xfrm>
        </p:spPr>
        <p:txBody>
          <a:bodyPr anchor="t" anchorCtr="0">
            <a:normAutofit/>
          </a:bodyPr>
          <a:lstStyle>
            <a:lvl1pPr marL="0" indent="0">
              <a:buNone/>
              <a:defRPr sz="2000" b="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8"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260429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halt 1 grün">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7" name="Inhaltsplatzhalter 9"/>
          <p:cNvSpPr>
            <a:spLocks noGrp="1"/>
          </p:cNvSpPr>
          <p:nvPr>
            <p:ph sz="quarter" idx="14"/>
          </p:nvPr>
        </p:nvSpPr>
        <p:spPr>
          <a:xfrm>
            <a:off x="360000" y="1596571"/>
            <a:ext cx="8352000" cy="316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5"/>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167748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2 grün">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7" name="Inhaltsplatzhalter 9"/>
          <p:cNvSpPr>
            <a:spLocks noGrp="1"/>
          </p:cNvSpPr>
          <p:nvPr>
            <p:ph sz="quarter" idx="14"/>
          </p:nvPr>
        </p:nvSpPr>
        <p:spPr>
          <a:xfrm>
            <a:off x="360000" y="1598400"/>
            <a:ext cx="4068000" cy="316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9"/>
          <p:cNvSpPr>
            <a:spLocks noGrp="1"/>
          </p:cNvSpPr>
          <p:nvPr>
            <p:ph sz="quarter" idx="15"/>
          </p:nvPr>
        </p:nvSpPr>
        <p:spPr>
          <a:xfrm>
            <a:off x="4644000" y="1598400"/>
            <a:ext cx="4068000" cy="316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2" name="Textplatzhalter 8"/>
          <p:cNvSpPr>
            <a:spLocks noGrp="1"/>
          </p:cNvSpPr>
          <p:nvPr>
            <p:ph type="body" sz="quarter" idx="16"/>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222166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 Text 1 grün">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7"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8" name="Bildplatzhalter 10"/>
          <p:cNvSpPr>
            <a:spLocks noGrp="1"/>
          </p:cNvSpPr>
          <p:nvPr>
            <p:ph type="pic" sz="quarter" idx="15"/>
          </p:nvPr>
        </p:nvSpPr>
        <p:spPr>
          <a:xfrm>
            <a:off x="4392000" y="1598399"/>
            <a:ext cx="4320000" cy="2880000"/>
          </a:xfrm>
        </p:spPr>
        <p:txBody>
          <a:bodyPr/>
          <a:lstStyle/>
          <a:p>
            <a:r>
              <a:rPr lang="de-DE"/>
              <a:t>Bild durch Klicken auf Symbol hinzufügen</a:t>
            </a:r>
            <a:endParaRPr lang="de-DE" dirty="0"/>
          </a:p>
        </p:txBody>
      </p:sp>
      <p:sp>
        <p:nvSpPr>
          <p:cNvPr id="10" name="Textplatzhalter 9"/>
          <p:cNvSpPr>
            <a:spLocks noGrp="1"/>
          </p:cNvSpPr>
          <p:nvPr>
            <p:ph type="body" sz="quarter" idx="16"/>
          </p:nvPr>
        </p:nvSpPr>
        <p:spPr>
          <a:xfrm>
            <a:off x="360362" y="1598399"/>
            <a:ext cx="3780000" cy="3168000"/>
          </a:xfrm>
        </p:spPr>
        <p:txBody>
          <a:bodyPr/>
          <a:lstStyle>
            <a:lvl1pPr marL="0" indent="0">
              <a:buFontTx/>
              <a:buNone/>
              <a:defRPr/>
            </a:lvl1pPr>
          </a:lstStyle>
          <a:p>
            <a:pPr lvl="0"/>
            <a:r>
              <a:rPr lang="de-DE"/>
              <a:t>Textmasterformat bearbeiten</a:t>
            </a:r>
          </a:p>
        </p:txBody>
      </p:sp>
      <p:sp>
        <p:nvSpPr>
          <p:cNvPr id="12"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
        <p:nvSpPr>
          <p:cNvPr id="11" name="Textplatzhalter 8"/>
          <p:cNvSpPr>
            <a:spLocks noGrp="1"/>
          </p:cNvSpPr>
          <p:nvPr>
            <p:ph type="body" sz="quarter" idx="17"/>
          </p:nvPr>
        </p:nvSpPr>
        <p:spPr>
          <a:xfrm>
            <a:off x="4392000" y="4496399"/>
            <a:ext cx="4320000" cy="270000"/>
          </a:xfrm>
        </p:spPr>
        <p:txBody>
          <a:bodyPr anchor="t" anchorCtr="0">
            <a:normAutofit/>
          </a:bodyPr>
          <a:lstStyle>
            <a:lvl1pPr marL="0" indent="0" algn="r">
              <a:buNone/>
              <a:defRPr sz="9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429483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Text 2 grün">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1" name="Bildplatzhalter 10"/>
          <p:cNvSpPr>
            <a:spLocks noGrp="1"/>
          </p:cNvSpPr>
          <p:nvPr>
            <p:ph type="pic" sz="quarter" idx="15"/>
          </p:nvPr>
        </p:nvSpPr>
        <p:spPr>
          <a:xfrm>
            <a:off x="4914261" y="1598400"/>
            <a:ext cx="3510000" cy="2340000"/>
          </a:xfrm>
        </p:spPr>
        <p:txBody>
          <a:bodyPr/>
          <a:lstStyle/>
          <a:p>
            <a:r>
              <a:rPr lang="de-DE"/>
              <a:t>Bild durch Klicken auf Symbol hinzufügen</a:t>
            </a:r>
          </a:p>
        </p:txBody>
      </p:sp>
      <p:sp>
        <p:nvSpPr>
          <p:cNvPr id="12" name="Bildplatzhalter 10"/>
          <p:cNvSpPr>
            <a:spLocks noGrp="1"/>
          </p:cNvSpPr>
          <p:nvPr>
            <p:ph type="pic" sz="quarter" idx="16"/>
          </p:nvPr>
        </p:nvSpPr>
        <p:spPr>
          <a:xfrm>
            <a:off x="734085" y="1598400"/>
            <a:ext cx="3510000" cy="2340000"/>
          </a:xfrm>
        </p:spPr>
        <p:txBody>
          <a:bodyPr/>
          <a:lstStyle/>
          <a:p>
            <a:r>
              <a:rPr lang="de-DE"/>
              <a:t>Bild durch Klicken auf Symbol hinzufügen</a:t>
            </a:r>
          </a:p>
        </p:txBody>
      </p:sp>
      <p:sp>
        <p:nvSpPr>
          <p:cNvPr id="14" name="Textplatzhalter 8"/>
          <p:cNvSpPr>
            <a:spLocks noGrp="1"/>
          </p:cNvSpPr>
          <p:nvPr>
            <p:ph type="body" sz="quarter" idx="17"/>
          </p:nvPr>
        </p:nvSpPr>
        <p:spPr>
          <a:xfrm>
            <a:off x="644085" y="4041225"/>
            <a:ext cx="3600000" cy="726038"/>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5" name="Textplatzhalter 8"/>
          <p:cNvSpPr>
            <a:spLocks noGrp="1"/>
          </p:cNvSpPr>
          <p:nvPr>
            <p:ph type="body" sz="quarter" idx="18"/>
          </p:nvPr>
        </p:nvSpPr>
        <p:spPr>
          <a:xfrm>
            <a:off x="4824261" y="4041225"/>
            <a:ext cx="3600000" cy="726038"/>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7"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413198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Text 3 grün">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8"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9" name="Bildplatzhalter 10"/>
          <p:cNvSpPr>
            <a:spLocks noGrp="1"/>
          </p:cNvSpPr>
          <p:nvPr>
            <p:ph type="pic" sz="quarter" idx="15"/>
          </p:nvPr>
        </p:nvSpPr>
        <p:spPr>
          <a:xfrm>
            <a:off x="443130" y="1774737"/>
            <a:ext cx="2700000" cy="18000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11" name="Bildplatzhalter 10"/>
          <p:cNvSpPr>
            <a:spLocks noGrp="1"/>
          </p:cNvSpPr>
          <p:nvPr>
            <p:ph type="pic" sz="quarter" idx="17"/>
          </p:nvPr>
        </p:nvSpPr>
        <p:spPr>
          <a:xfrm>
            <a:off x="3227565" y="1774737"/>
            <a:ext cx="2700000" cy="1800000"/>
          </a:xfrm>
        </p:spPr>
        <p:txBody>
          <a:bodyPr/>
          <a:lstStyle/>
          <a:p>
            <a:r>
              <a:rPr lang="de-DE"/>
              <a:t>Bild durch Klicken auf Symbol hinzufügen</a:t>
            </a:r>
            <a:endParaRPr lang="de-DE" dirty="0"/>
          </a:p>
        </p:txBody>
      </p:sp>
      <p:sp>
        <p:nvSpPr>
          <p:cNvPr id="12" name="Bildplatzhalter 10"/>
          <p:cNvSpPr>
            <a:spLocks noGrp="1"/>
          </p:cNvSpPr>
          <p:nvPr>
            <p:ph type="pic" sz="quarter" idx="18"/>
          </p:nvPr>
        </p:nvSpPr>
        <p:spPr>
          <a:xfrm>
            <a:off x="6012000" y="1774737"/>
            <a:ext cx="2700000" cy="1800000"/>
          </a:xfrm>
        </p:spPr>
        <p:txBody>
          <a:bodyPr/>
          <a:lstStyle/>
          <a:p>
            <a:r>
              <a:rPr lang="de-DE"/>
              <a:t>Bild durch Klicken auf Symbol hinzufügen</a:t>
            </a:r>
            <a:endParaRPr lang="de-DE" dirty="0"/>
          </a:p>
        </p:txBody>
      </p:sp>
      <p:sp>
        <p:nvSpPr>
          <p:cNvPr id="13" name="Textplatzhalter 8"/>
          <p:cNvSpPr>
            <a:spLocks noGrp="1"/>
          </p:cNvSpPr>
          <p:nvPr>
            <p:ph type="body" sz="quarter" idx="19"/>
          </p:nvPr>
        </p:nvSpPr>
        <p:spPr>
          <a:xfrm>
            <a:off x="360000" y="3670389"/>
            <a:ext cx="2779200" cy="720000"/>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4" name="Textplatzhalter 8"/>
          <p:cNvSpPr>
            <a:spLocks noGrp="1"/>
          </p:cNvSpPr>
          <p:nvPr>
            <p:ph type="body" sz="quarter" idx="20"/>
          </p:nvPr>
        </p:nvSpPr>
        <p:spPr>
          <a:xfrm>
            <a:off x="3144435" y="3670389"/>
            <a:ext cx="2779200" cy="720000"/>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5" name="Textplatzhalter 8"/>
          <p:cNvSpPr>
            <a:spLocks noGrp="1"/>
          </p:cNvSpPr>
          <p:nvPr>
            <p:ph type="body" sz="quarter" idx="21"/>
          </p:nvPr>
        </p:nvSpPr>
        <p:spPr>
          <a:xfrm>
            <a:off x="5928870" y="3670389"/>
            <a:ext cx="2779200" cy="720000"/>
          </a:xfrm>
        </p:spPr>
        <p:txBody>
          <a:bodyPr anchor="t" anchorCtr="0">
            <a:normAutofit/>
          </a:bodyPr>
          <a:lstStyle>
            <a:lvl1pPr marL="0" indent="0">
              <a:spcBef>
                <a:spcPts val="150"/>
              </a:spcBef>
              <a:buNone/>
              <a:defRPr sz="11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7"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168752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Liste 4 grün">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7" name="Textplatzhalter 8"/>
          <p:cNvSpPr>
            <a:spLocks noGrp="1"/>
          </p:cNvSpPr>
          <p:nvPr>
            <p:ph type="body" sz="quarter" idx="13"/>
          </p:nvPr>
        </p:nvSpPr>
        <p:spPr>
          <a:xfrm>
            <a:off x="360000" y="962748"/>
            <a:ext cx="5533908" cy="540000"/>
          </a:xfrm>
        </p:spPr>
        <p:txBody>
          <a:bodyPr anchor="ctr"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8" name="Bildplatzhalter 10"/>
          <p:cNvSpPr>
            <a:spLocks noGrp="1" noChangeAspect="1"/>
          </p:cNvSpPr>
          <p:nvPr>
            <p:ph type="pic" sz="quarter" idx="15"/>
          </p:nvPr>
        </p:nvSpPr>
        <p:spPr>
          <a:xfrm>
            <a:off x="6117444" y="1074432"/>
            <a:ext cx="2592000" cy="1728000"/>
          </a:xfrm>
        </p:spPr>
        <p:txBody>
          <a:bodyPr/>
          <a:lstStyle/>
          <a:p>
            <a:r>
              <a:rPr lang="de-DE"/>
              <a:t>Bild durch Klicken auf Symbol hinzufügen</a:t>
            </a:r>
            <a:endParaRPr lang="de-DE" dirty="0"/>
          </a:p>
        </p:txBody>
      </p:sp>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14" name="Bildplatzhalter 10"/>
          <p:cNvSpPr>
            <a:spLocks noGrp="1" noChangeAspect="1"/>
          </p:cNvSpPr>
          <p:nvPr>
            <p:ph type="pic" sz="quarter" idx="20"/>
          </p:nvPr>
        </p:nvSpPr>
        <p:spPr>
          <a:xfrm>
            <a:off x="6117444" y="3038105"/>
            <a:ext cx="2592000" cy="1728000"/>
          </a:xfrm>
        </p:spPr>
        <p:txBody>
          <a:bodyPr/>
          <a:lstStyle/>
          <a:p>
            <a:r>
              <a:rPr lang="de-DE"/>
              <a:t>Bild durch Klicken auf Symbol hinzufügen</a:t>
            </a:r>
            <a:endParaRPr lang="de-DE" dirty="0"/>
          </a:p>
        </p:txBody>
      </p:sp>
      <p:sp>
        <p:nvSpPr>
          <p:cNvPr id="19" name="Textplatzhalter 18"/>
          <p:cNvSpPr>
            <a:spLocks noGrp="1"/>
          </p:cNvSpPr>
          <p:nvPr>
            <p:ph type="body" sz="quarter" idx="22"/>
          </p:nvPr>
        </p:nvSpPr>
        <p:spPr>
          <a:xfrm>
            <a:off x="360362" y="1513497"/>
            <a:ext cx="5533361" cy="1621594"/>
          </a:xfrm>
        </p:spPr>
        <p:txBody>
          <a:bodyPr/>
          <a:lstStyle>
            <a:lvl1pPr marL="285750" indent="-285750">
              <a:spcBef>
                <a:spcPts val="600"/>
              </a:spcBef>
              <a:buFont typeface="Arial" panose="020B0604020202020204" pitchFamily="34" charset="0"/>
              <a:buChar char="•"/>
              <a:defRPr/>
            </a:lvl1pPr>
            <a:lvl2pPr marL="628650" indent="-2857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Bildplatzhalter 10"/>
          <p:cNvSpPr>
            <a:spLocks noGrp="1"/>
          </p:cNvSpPr>
          <p:nvPr>
            <p:ph type="pic" sz="quarter" idx="23"/>
          </p:nvPr>
        </p:nvSpPr>
        <p:spPr>
          <a:xfrm>
            <a:off x="438734" y="3236105"/>
            <a:ext cx="2295000" cy="1530000"/>
          </a:xfrm>
        </p:spPr>
        <p:txBody>
          <a:bodyPr/>
          <a:lstStyle/>
          <a:p>
            <a:r>
              <a:rPr lang="de-DE"/>
              <a:t>Bild durch Klicken auf Symbol hinzufügen</a:t>
            </a:r>
            <a:endParaRPr lang="de-DE" dirty="0"/>
          </a:p>
        </p:txBody>
      </p:sp>
      <p:sp>
        <p:nvSpPr>
          <p:cNvPr id="21" name="Bildplatzhalter 10"/>
          <p:cNvSpPr>
            <a:spLocks noGrp="1"/>
          </p:cNvSpPr>
          <p:nvPr>
            <p:ph type="pic" sz="quarter" idx="24"/>
          </p:nvPr>
        </p:nvSpPr>
        <p:spPr>
          <a:xfrm>
            <a:off x="3278089" y="3236105"/>
            <a:ext cx="2295000" cy="1530000"/>
          </a:xfrm>
        </p:spPr>
        <p:txBody>
          <a:bodyPr/>
          <a:lstStyle/>
          <a:p>
            <a:r>
              <a:rPr lang="de-DE"/>
              <a:t>Bild durch Klicken auf Symbol hinzufügen</a:t>
            </a:r>
            <a:endParaRPr lang="de-DE" dirty="0"/>
          </a:p>
        </p:txBody>
      </p:sp>
      <p:sp>
        <p:nvSpPr>
          <p:cNvPr id="15"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pic>
        <p:nvPicPr>
          <p:cNvPr id="16" name="Grafik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Tree>
    <p:extLst>
      <p:ext uri="{BB962C8B-B14F-4D97-AF65-F5344CB8AC3E}">
        <p14:creationId xmlns:p14="http://schemas.microsoft.com/office/powerpoint/2010/main" val="278900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grün">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5276"/>
            <a:ext cx="9144000" cy="268224"/>
          </a:xfrm>
          <a:prstGeom prst="rect">
            <a:avLst/>
          </a:prstGeom>
        </p:spPr>
      </p:pic>
      <p:sp>
        <p:nvSpPr>
          <p:cNvPr id="2" name="Titel 1"/>
          <p:cNvSpPr>
            <a:spLocks noGrp="1"/>
          </p:cNvSpPr>
          <p:nvPr>
            <p:ph type="title"/>
          </p:nvPr>
        </p:nvSpPr>
        <p:spPr>
          <a:xfrm>
            <a:off x="360000" y="306000"/>
            <a:ext cx="7290000" cy="648000"/>
          </a:xfrm>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a:t>25. September 2016</a:t>
            </a:r>
          </a:p>
        </p:txBody>
      </p:sp>
      <p:sp>
        <p:nvSpPr>
          <p:cNvPr id="4" name="Fußzeilenplatzhalter 3"/>
          <p:cNvSpPr>
            <a:spLocks noGrp="1"/>
          </p:cNvSpPr>
          <p:nvPr>
            <p:ph type="ftr" sz="quarter" idx="11"/>
          </p:nvPr>
        </p:nvSpPr>
        <p:spPr/>
        <p:txBody>
          <a:bodyPr/>
          <a:lstStyle/>
          <a:p>
            <a:r>
              <a:rPr lang="de-DE"/>
              <a:t>ACHTUNG: Fußzeileninhalte nur über Register EINFÜGEN Option KOPF-/FUSSZEILE bearbeiten!!!</a:t>
            </a:r>
            <a:endParaRPr lang="de-DE" dirty="0"/>
          </a:p>
        </p:txBody>
      </p:sp>
      <p:sp>
        <p:nvSpPr>
          <p:cNvPr id="5" name="Foliennummernplatzhalter 4"/>
          <p:cNvSpPr>
            <a:spLocks noGrp="1"/>
          </p:cNvSpPr>
          <p:nvPr>
            <p:ph type="sldNum" sz="quarter" idx="12"/>
          </p:nvPr>
        </p:nvSpPr>
        <p:spPr/>
        <p:txBody>
          <a:bodyPr/>
          <a:lstStyle/>
          <a:p>
            <a:fld id="{95BB718A-1AD0-4363-BA16-1F597653A028}" type="slidenum">
              <a:rPr lang="de-DE" smtClean="0"/>
              <a:pPr/>
              <a:t>‹Nr.›</a:t>
            </a:fld>
            <a:endParaRPr lang="de-DE"/>
          </a:p>
        </p:txBody>
      </p:sp>
      <p:sp>
        <p:nvSpPr>
          <p:cNvPr id="6" name="Textplatzhalter 8"/>
          <p:cNvSpPr>
            <a:spLocks noGrp="1"/>
          </p:cNvSpPr>
          <p:nvPr>
            <p:ph type="body" sz="quarter" idx="13"/>
          </p:nvPr>
        </p:nvSpPr>
        <p:spPr>
          <a:xfrm>
            <a:off x="360000" y="962748"/>
            <a:ext cx="8352000" cy="540000"/>
          </a:xfrm>
        </p:spPr>
        <p:txBody>
          <a:bodyPr anchor="t" anchorCtr="0">
            <a:normAutofit/>
          </a:bodyPr>
          <a:lstStyle>
            <a:lvl1pPr marL="0" indent="0">
              <a:buNone/>
              <a:defRPr sz="1600" b="0">
                <a:solidFill>
                  <a:schemeClr val="tx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a:t>Textmasterformat bearbeiten</a:t>
            </a:r>
          </a:p>
        </p:txBody>
      </p:sp>
      <p:sp>
        <p:nvSpPr>
          <p:cNvPr id="11" name="Textplatzhalter 8"/>
          <p:cNvSpPr>
            <a:spLocks noGrp="1"/>
          </p:cNvSpPr>
          <p:nvPr>
            <p:ph type="body" sz="quarter" idx="14"/>
          </p:nvPr>
        </p:nvSpPr>
        <p:spPr>
          <a:xfrm>
            <a:off x="7919604" y="360000"/>
            <a:ext cx="806400" cy="388800"/>
          </a:xfrm>
          <a:blipFill>
            <a:blip r:embed="rId3"/>
            <a:stretch>
              <a:fillRect/>
            </a:stretch>
          </a:blipFill>
        </p:spPr>
        <p:txBody>
          <a:bodyPr lIns="0" tIns="0" rIns="0" bIns="0" anchor="b" anchorCtr="0">
            <a:normAutofit/>
          </a:bodyPr>
          <a:lstStyle>
            <a:lvl1pPr algn="r">
              <a:defRPr sz="100">
                <a:solidFill>
                  <a:schemeClr val="bg1"/>
                </a:solidFill>
              </a:defRPr>
            </a:lvl1pPr>
          </a:lstStyle>
          <a:p>
            <a:pPr lvl="0"/>
            <a:r>
              <a:rPr lang="de-DE"/>
              <a:t>Textmasterformat bearbeiten</a:t>
            </a:r>
          </a:p>
        </p:txBody>
      </p:sp>
    </p:spTree>
    <p:extLst>
      <p:ext uri="{BB962C8B-B14F-4D97-AF65-F5344CB8AC3E}">
        <p14:creationId xmlns:p14="http://schemas.microsoft.com/office/powerpoint/2010/main" val="382482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06000"/>
            <a:ext cx="7380000" cy="648000"/>
          </a:xfrm>
          <a:prstGeom prst="rect">
            <a:avLst/>
          </a:prstGeom>
        </p:spPr>
        <p:txBody>
          <a:bodyPr vert="horz" lIns="91440" tIns="45720" rIns="91440" bIns="45720" rtlCol="0" anchor="b"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360000" y="1080000"/>
            <a:ext cx="8352000" cy="369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360000" y="4869656"/>
            <a:ext cx="1440000" cy="273844"/>
          </a:xfrm>
          <a:prstGeom prst="rect">
            <a:avLst/>
          </a:prstGeom>
        </p:spPr>
        <p:txBody>
          <a:bodyPr vert="horz" lIns="91440" tIns="45720" rIns="91440" bIns="45720" rtlCol="0" anchor="ctr"/>
          <a:lstStyle>
            <a:lvl1pPr algn="l">
              <a:defRPr sz="900" b="0">
                <a:solidFill>
                  <a:schemeClr val="tx1"/>
                </a:solidFill>
              </a:defRPr>
            </a:lvl1pPr>
          </a:lstStyle>
          <a:p>
            <a:r>
              <a:rPr lang="de-DE"/>
              <a:t>25. September 2016</a:t>
            </a:r>
          </a:p>
        </p:txBody>
      </p:sp>
      <p:sp>
        <p:nvSpPr>
          <p:cNvPr id="5" name="Footer Placeholder 4"/>
          <p:cNvSpPr>
            <a:spLocks noGrp="1"/>
          </p:cNvSpPr>
          <p:nvPr>
            <p:ph type="ftr" sz="quarter" idx="3"/>
          </p:nvPr>
        </p:nvSpPr>
        <p:spPr>
          <a:xfrm>
            <a:off x="1872000" y="4869656"/>
            <a:ext cx="5436000" cy="273844"/>
          </a:xfrm>
          <a:prstGeom prst="rect">
            <a:avLst/>
          </a:prstGeom>
        </p:spPr>
        <p:txBody>
          <a:bodyPr vert="horz" lIns="91440" tIns="45720" rIns="91440" bIns="45720" rtlCol="0" anchor="ctr"/>
          <a:lstStyle>
            <a:lvl1pPr algn="ctr">
              <a:defRPr sz="900">
                <a:solidFill>
                  <a:schemeClr val="tx1"/>
                </a:solidFill>
              </a:defRPr>
            </a:lvl1pPr>
          </a:lstStyle>
          <a:p>
            <a:r>
              <a:rPr lang="de-DE"/>
              <a:t>ACHTUNG: Fußzeileninhalte nur über Register EINFÜGEN Option KOPF-/FUSSZEILE bearbeiten!!!</a:t>
            </a:r>
            <a:endParaRPr lang="de-DE" dirty="0"/>
          </a:p>
        </p:txBody>
      </p:sp>
      <p:sp>
        <p:nvSpPr>
          <p:cNvPr id="6" name="Slide Number Placeholder 5"/>
          <p:cNvSpPr>
            <a:spLocks noGrp="1"/>
          </p:cNvSpPr>
          <p:nvPr>
            <p:ph type="sldNum" sz="quarter" idx="4"/>
          </p:nvPr>
        </p:nvSpPr>
        <p:spPr>
          <a:xfrm>
            <a:off x="7369827" y="4869656"/>
            <a:ext cx="1440000" cy="273844"/>
          </a:xfrm>
          <a:prstGeom prst="rect">
            <a:avLst/>
          </a:prstGeom>
        </p:spPr>
        <p:txBody>
          <a:bodyPr vert="horz" lIns="91440" tIns="45720" rIns="91440" bIns="45720" rtlCol="0" anchor="ctr"/>
          <a:lstStyle>
            <a:lvl1pPr algn="r">
              <a:defRPr sz="900">
                <a:solidFill>
                  <a:schemeClr val="tx1"/>
                </a:solidFill>
              </a:defRPr>
            </a:lvl1pPr>
          </a:lstStyle>
          <a:p>
            <a:fld id="{95BB718A-1AD0-4363-BA16-1F597653A028}" type="slidenum">
              <a:rPr lang="de-DE" smtClean="0"/>
              <a:pPr/>
              <a:t>‹Nr.›</a:t>
            </a:fld>
            <a:endParaRPr lang="de-DE"/>
          </a:p>
        </p:txBody>
      </p:sp>
    </p:spTree>
    <p:extLst>
      <p:ext uri="{BB962C8B-B14F-4D97-AF65-F5344CB8AC3E}">
        <p14:creationId xmlns:p14="http://schemas.microsoft.com/office/powerpoint/2010/main" val="177952090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sldNum="0" hdr="0" ftr="0" dt="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900"/>
        </a:spcBef>
        <a:buClrTx/>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72">
          <p15:clr>
            <a:srgbClr val="F26B43"/>
          </p15:clr>
        </p15:guide>
        <p15:guide id="3" pos="5488">
          <p15:clr>
            <a:srgbClr val="F26B43"/>
          </p15:clr>
        </p15:guide>
        <p15:guide id="4" orient="horz" pos="191">
          <p15:clr>
            <a:srgbClr val="F26B43"/>
          </p15:clr>
        </p15:guide>
        <p15:guide id="5" orient="horz" pos="3003">
          <p15:clr>
            <a:srgbClr val="F26B43"/>
          </p15:clr>
        </p15:guide>
        <p15:guide id="6"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06000"/>
            <a:ext cx="7380000" cy="648000"/>
          </a:xfrm>
          <a:prstGeom prst="rect">
            <a:avLst/>
          </a:prstGeom>
        </p:spPr>
        <p:txBody>
          <a:bodyPr vert="horz" lIns="91440" tIns="45720" rIns="91440" bIns="45720" rtlCol="0" anchor="b"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360000" y="1080000"/>
            <a:ext cx="8352000" cy="369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360000" y="4869656"/>
            <a:ext cx="1440000" cy="273844"/>
          </a:xfrm>
          <a:prstGeom prst="rect">
            <a:avLst/>
          </a:prstGeom>
        </p:spPr>
        <p:txBody>
          <a:bodyPr vert="horz" lIns="91440" tIns="45720" rIns="91440" bIns="45720" rtlCol="0" anchor="ctr"/>
          <a:lstStyle>
            <a:lvl1pPr algn="l">
              <a:defRPr sz="900" b="0">
                <a:solidFill>
                  <a:schemeClr val="tx1"/>
                </a:solidFill>
              </a:defRPr>
            </a:lvl1pPr>
          </a:lstStyle>
          <a:p>
            <a:r>
              <a:rPr lang="de-DE"/>
              <a:t>25. September 2016</a:t>
            </a:r>
          </a:p>
        </p:txBody>
      </p:sp>
      <p:sp>
        <p:nvSpPr>
          <p:cNvPr id="5" name="Footer Placeholder 4"/>
          <p:cNvSpPr>
            <a:spLocks noGrp="1"/>
          </p:cNvSpPr>
          <p:nvPr>
            <p:ph type="ftr" sz="quarter" idx="3"/>
          </p:nvPr>
        </p:nvSpPr>
        <p:spPr>
          <a:xfrm>
            <a:off x="1872000" y="4869656"/>
            <a:ext cx="5436000" cy="273844"/>
          </a:xfrm>
          <a:prstGeom prst="rect">
            <a:avLst/>
          </a:prstGeom>
        </p:spPr>
        <p:txBody>
          <a:bodyPr vert="horz" lIns="91440" tIns="45720" rIns="91440" bIns="45720" rtlCol="0" anchor="ctr"/>
          <a:lstStyle>
            <a:lvl1pPr algn="ctr">
              <a:defRPr sz="900">
                <a:solidFill>
                  <a:schemeClr val="tx1"/>
                </a:solidFill>
              </a:defRPr>
            </a:lvl1pPr>
          </a:lstStyle>
          <a:p>
            <a:r>
              <a:rPr lang="de-DE"/>
              <a:t>ACHTUNG: Fußzeileninhalte nur über Register EINFÜGEN Option KOPF-/FUSSZEILE bearbeiten!!!</a:t>
            </a:r>
            <a:endParaRPr lang="de-DE" dirty="0"/>
          </a:p>
        </p:txBody>
      </p:sp>
      <p:sp>
        <p:nvSpPr>
          <p:cNvPr id="6" name="Slide Number Placeholder 5"/>
          <p:cNvSpPr>
            <a:spLocks noGrp="1"/>
          </p:cNvSpPr>
          <p:nvPr>
            <p:ph type="sldNum" sz="quarter" idx="4"/>
          </p:nvPr>
        </p:nvSpPr>
        <p:spPr>
          <a:xfrm>
            <a:off x="7369827" y="4869656"/>
            <a:ext cx="1440000" cy="273844"/>
          </a:xfrm>
          <a:prstGeom prst="rect">
            <a:avLst/>
          </a:prstGeom>
        </p:spPr>
        <p:txBody>
          <a:bodyPr vert="horz" lIns="91440" tIns="45720" rIns="91440" bIns="45720" rtlCol="0" anchor="ctr"/>
          <a:lstStyle>
            <a:lvl1pPr algn="r">
              <a:defRPr sz="900">
                <a:solidFill>
                  <a:schemeClr val="tx1"/>
                </a:solidFill>
              </a:defRPr>
            </a:lvl1pPr>
          </a:lstStyle>
          <a:p>
            <a:fld id="{95BB718A-1AD0-4363-BA16-1F597653A028}" type="slidenum">
              <a:rPr lang="de-DE" smtClean="0"/>
              <a:pPr/>
              <a:t>‹Nr.›</a:t>
            </a:fld>
            <a:endParaRPr lang="de-DE"/>
          </a:p>
        </p:txBody>
      </p:sp>
    </p:spTree>
    <p:extLst>
      <p:ext uri="{BB962C8B-B14F-4D97-AF65-F5344CB8AC3E}">
        <p14:creationId xmlns:p14="http://schemas.microsoft.com/office/powerpoint/2010/main" val="153829666"/>
      </p:ext>
    </p:extLst>
  </p:cSld>
  <p:clrMap bg1="lt1" tx1="dk1" bg2="lt2" tx2="dk2" accent1="accent1" accent2="accent2" accent3="accent3" accent4="accent4" accent5="accent5" accent6="accent6" hlink="hlink" folHlink="folHlink"/>
  <p:sldLayoutIdLst>
    <p:sldLayoutId id="2147483782" r:id="rId1"/>
  </p:sldLayoutIdLst>
  <p:hf sldNum="0" hdr="0" ftr="0" dt="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900"/>
        </a:spcBef>
        <a:buClrTx/>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72">
          <p15:clr>
            <a:srgbClr val="F26B43"/>
          </p15:clr>
        </p15:guide>
        <p15:guide id="3" pos="5488">
          <p15:clr>
            <a:srgbClr val="F26B43"/>
          </p15:clr>
        </p15:guide>
        <p15:guide id="4" orient="horz" pos="191">
          <p15:clr>
            <a:srgbClr val="F26B43"/>
          </p15:clr>
        </p15:guide>
        <p15:guide id="5" orient="horz" pos="3003">
          <p15:clr>
            <a:srgbClr val="F26B43"/>
          </p15:clr>
        </p15:guide>
        <p15:guide id="6" pos="4195">
          <p15:clr>
            <a:srgbClr val="F26B43"/>
          </p15:clr>
        </p15:guide>
        <p15:guide id="7"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06000"/>
            <a:ext cx="7380000" cy="648000"/>
          </a:xfrm>
          <a:prstGeom prst="rect">
            <a:avLst/>
          </a:prstGeom>
        </p:spPr>
        <p:txBody>
          <a:bodyPr vert="horz" lIns="91440" tIns="45720" rIns="91440" bIns="45720" rtlCol="0" anchor="b"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360000" y="1080000"/>
            <a:ext cx="8352000" cy="369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360000" y="4869656"/>
            <a:ext cx="1440000" cy="273844"/>
          </a:xfrm>
          <a:prstGeom prst="rect">
            <a:avLst/>
          </a:prstGeom>
        </p:spPr>
        <p:txBody>
          <a:bodyPr vert="horz" lIns="91440" tIns="45720" rIns="91440" bIns="45720" rtlCol="0" anchor="ctr"/>
          <a:lstStyle>
            <a:lvl1pPr algn="l">
              <a:defRPr sz="900" b="0">
                <a:solidFill>
                  <a:schemeClr val="tx1"/>
                </a:solidFill>
              </a:defRPr>
            </a:lvl1pPr>
          </a:lstStyle>
          <a:p>
            <a:r>
              <a:rPr lang="de-DE"/>
              <a:t>25. September 2016</a:t>
            </a:r>
          </a:p>
        </p:txBody>
      </p:sp>
      <p:sp>
        <p:nvSpPr>
          <p:cNvPr id="5" name="Footer Placeholder 4"/>
          <p:cNvSpPr>
            <a:spLocks noGrp="1"/>
          </p:cNvSpPr>
          <p:nvPr>
            <p:ph type="ftr" sz="quarter" idx="3"/>
          </p:nvPr>
        </p:nvSpPr>
        <p:spPr>
          <a:xfrm>
            <a:off x="1872000" y="4869656"/>
            <a:ext cx="5436000" cy="273844"/>
          </a:xfrm>
          <a:prstGeom prst="rect">
            <a:avLst/>
          </a:prstGeom>
        </p:spPr>
        <p:txBody>
          <a:bodyPr vert="horz" lIns="91440" tIns="45720" rIns="91440" bIns="45720" rtlCol="0" anchor="ctr"/>
          <a:lstStyle>
            <a:lvl1pPr algn="ctr">
              <a:defRPr sz="900">
                <a:solidFill>
                  <a:schemeClr val="tx1"/>
                </a:solidFill>
              </a:defRPr>
            </a:lvl1pPr>
          </a:lstStyle>
          <a:p>
            <a:r>
              <a:rPr lang="de-DE"/>
              <a:t>ACHTUNG: Fußzeileninhalte nur über Register EINFÜGEN Option KOPF-/FUSSZEILE bearbeiten!!!</a:t>
            </a:r>
            <a:endParaRPr lang="de-DE" dirty="0"/>
          </a:p>
        </p:txBody>
      </p:sp>
      <p:sp>
        <p:nvSpPr>
          <p:cNvPr id="6" name="Slide Number Placeholder 5"/>
          <p:cNvSpPr>
            <a:spLocks noGrp="1"/>
          </p:cNvSpPr>
          <p:nvPr>
            <p:ph type="sldNum" sz="quarter" idx="4"/>
          </p:nvPr>
        </p:nvSpPr>
        <p:spPr>
          <a:xfrm>
            <a:off x="7369827" y="4869656"/>
            <a:ext cx="1440000" cy="273844"/>
          </a:xfrm>
          <a:prstGeom prst="rect">
            <a:avLst/>
          </a:prstGeom>
        </p:spPr>
        <p:txBody>
          <a:bodyPr vert="horz" lIns="91440" tIns="45720" rIns="91440" bIns="45720" rtlCol="0" anchor="ctr"/>
          <a:lstStyle>
            <a:lvl1pPr algn="r">
              <a:defRPr sz="900">
                <a:solidFill>
                  <a:schemeClr val="tx1"/>
                </a:solidFill>
              </a:defRPr>
            </a:lvl1pPr>
          </a:lstStyle>
          <a:p>
            <a:fld id="{95BB718A-1AD0-4363-BA16-1F597653A028}" type="slidenum">
              <a:rPr lang="de-DE" smtClean="0"/>
              <a:pPr/>
              <a:t>‹Nr.›</a:t>
            </a:fld>
            <a:endParaRPr lang="de-DE"/>
          </a:p>
        </p:txBody>
      </p:sp>
    </p:spTree>
    <p:extLst>
      <p:ext uri="{BB962C8B-B14F-4D97-AF65-F5344CB8AC3E}">
        <p14:creationId xmlns:p14="http://schemas.microsoft.com/office/powerpoint/2010/main" val="260633775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sldNum="0" hdr="0" ftr="0" dt="0"/>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900"/>
        </a:spcBef>
        <a:buClrTx/>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72">
          <p15:clr>
            <a:srgbClr val="F26B43"/>
          </p15:clr>
        </p15:guide>
        <p15:guide id="3" pos="5488">
          <p15:clr>
            <a:srgbClr val="F26B43"/>
          </p15:clr>
        </p15:guide>
        <p15:guide id="4" orient="horz" pos="191">
          <p15:clr>
            <a:srgbClr val="F26B43"/>
          </p15:clr>
        </p15:guide>
        <p15:guide id="5" orient="horz" pos="3003">
          <p15:clr>
            <a:srgbClr val="F26B43"/>
          </p15:clr>
        </p15:guide>
        <p15:guide id="6" pos="4195">
          <p15:clr>
            <a:srgbClr val="F26B43"/>
          </p15:clr>
        </p15:guide>
        <p15:guide id="7"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tif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4E0FD5A7-178B-463A-B479-2E24DB242C8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91" b="7891"/>
          <a:stretch>
            <a:fillRect/>
          </a:stretch>
        </p:blipFill>
        <p:spPr/>
      </p:pic>
      <p:sp>
        <p:nvSpPr>
          <p:cNvPr id="3" name="Textplatzhalter 2"/>
          <p:cNvSpPr>
            <a:spLocks noGrp="1"/>
          </p:cNvSpPr>
          <p:nvPr>
            <p:ph type="body" sz="quarter" idx="14"/>
          </p:nvPr>
        </p:nvSpPr>
        <p:spPr/>
        <p:txBody>
          <a:bodyPr/>
          <a:lstStyle/>
          <a:p>
            <a:endParaRPr lang="de-DE"/>
          </a:p>
        </p:txBody>
      </p:sp>
      <p:sp>
        <p:nvSpPr>
          <p:cNvPr id="4" name="Titel 3"/>
          <p:cNvSpPr>
            <a:spLocks noGrp="1"/>
          </p:cNvSpPr>
          <p:nvPr>
            <p:ph type="ctrTitle"/>
          </p:nvPr>
        </p:nvSpPr>
        <p:spPr/>
        <p:txBody>
          <a:bodyPr/>
          <a:lstStyle/>
          <a:p>
            <a:r>
              <a:rPr lang="de-DE" sz="4400" dirty="0"/>
              <a:t>DAV Bergunfallstatistik 2019</a:t>
            </a:r>
            <a:br>
              <a:rPr lang="de-DE" sz="4400" dirty="0"/>
            </a:br>
            <a:r>
              <a:rPr lang="de-DE" sz="1600" dirty="0"/>
              <a:t> </a:t>
            </a:r>
            <a:br>
              <a:rPr lang="de-DE" sz="4400" dirty="0"/>
            </a:br>
            <a:r>
              <a:rPr lang="de-DE" sz="1400" b="0" dirty="0"/>
              <a:t>Stefan Winter, DAV-Ressortleiter Sportentwicklung			        5. August 2020</a:t>
            </a:r>
            <a:br>
              <a:rPr lang="de-DE" sz="1400" b="0" dirty="0"/>
            </a:br>
            <a:endParaRPr lang="de-DE" sz="1400" b="0" dirty="0"/>
          </a:p>
        </p:txBody>
      </p:sp>
    </p:spTree>
    <p:extLst>
      <p:ext uri="{BB962C8B-B14F-4D97-AF65-F5344CB8AC3E}">
        <p14:creationId xmlns:p14="http://schemas.microsoft.com/office/powerpoint/2010/main" val="90859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„Die Unfallursachen Nummer Eins waren Stolpern, Ausrutschen, Hängen bleiben und in der Folge der Sturz zu Boden oder der Absturz.“</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631927" y="483643"/>
            <a:ext cx="451143" cy="207282"/>
          </a:xfrm>
          <a:prstGeom prst="rect">
            <a:avLst/>
          </a:prstGeom>
        </p:spPr>
      </p:pic>
      <p:pic>
        <p:nvPicPr>
          <p:cNvPr id="7" name="Grafik 6">
            <a:extLst>
              <a:ext uri="{FF2B5EF4-FFF2-40B4-BE49-F238E27FC236}">
                <a16:creationId xmlns:a16="http://schemas.microsoft.com/office/drawing/2014/main" id="{BED7BB72-AF6E-48B0-B09C-B7A9801D6F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95854" y="2145324"/>
            <a:ext cx="5081953" cy="1943100"/>
          </a:xfrm>
          <a:prstGeom prst="rect">
            <a:avLst/>
          </a:prstGeom>
          <a:noFill/>
          <a:ln>
            <a:noFill/>
          </a:ln>
        </p:spPr>
      </p:pic>
      <p:sp>
        <p:nvSpPr>
          <p:cNvPr id="3" name="Textfeld 2">
            <a:extLst>
              <a:ext uri="{FF2B5EF4-FFF2-40B4-BE49-F238E27FC236}">
                <a16:creationId xmlns:a16="http://schemas.microsoft.com/office/drawing/2014/main" id="{8F83F120-164F-4E09-BBBF-5CC2BC730FAA}"/>
              </a:ext>
            </a:extLst>
          </p:cNvPr>
          <p:cNvSpPr txBox="1"/>
          <p:nvPr/>
        </p:nvSpPr>
        <p:spPr>
          <a:xfrm>
            <a:off x="388619" y="4403643"/>
            <a:ext cx="4937760" cy="415498"/>
          </a:xfrm>
          <a:prstGeom prst="rect">
            <a:avLst/>
          </a:prstGeom>
          <a:noFill/>
        </p:spPr>
        <p:txBody>
          <a:bodyPr wrap="square" rtlCol="0">
            <a:spAutoFit/>
          </a:bodyPr>
          <a:lstStyle/>
          <a:p>
            <a:r>
              <a:rPr lang="de-DE" sz="900" i="1" dirty="0"/>
              <a:t>Diagramm: Anteile der Ursachen aller Unfälle und Notfälle im freien Tourenraum.</a:t>
            </a:r>
            <a:endParaRPr lang="de-DE" sz="900" dirty="0"/>
          </a:p>
          <a:p>
            <a:endParaRPr lang="de-DE" sz="1200" dirty="0"/>
          </a:p>
        </p:txBody>
      </p:sp>
      <p:sp>
        <p:nvSpPr>
          <p:cNvPr id="8" name="Titel 1">
            <a:extLst>
              <a:ext uri="{FF2B5EF4-FFF2-40B4-BE49-F238E27FC236}">
                <a16:creationId xmlns:a16="http://schemas.microsoft.com/office/drawing/2014/main" id="{C1A4A160-7F79-4F61-B147-65CCC1942538}"/>
              </a:ext>
            </a:extLst>
          </p:cNvPr>
          <p:cNvSpPr>
            <a:spLocks noGrp="1"/>
          </p:cNvSpPr>
          <p:nvPr>
            <p:ph type="title"/>
          </p:nvPr>
        </p:nvSpPr>
        <p:spPr>
          <a:xfrm>
            <a:off x="360363" y="306388"/>
            <a:ext cx="7380287" cy="647700"/>
          </a:xfrm>
        </p:spPr>
        <p:txBody>
          <a:bodyPr/>
          <a:lstStyle/>
          <a:p>
            <a:pPr marL="171450" lvl="0" indent="-171450">
              <a:spcBef>
                <a:spcPts val="900"/>
              </a:spcBef>
              <a:buFont typeface="Arial" panose="020B0604020202020204" pitchFamily="34" charset="0"/>
              <a:buChar char="•"/>
            </a:pPr>
            <a:r>
              <a:rPr lang="de-DE" sz="1600" b="0" u="sng" dirty="0">
                <a:solidFill>
                  <a:prstClr val="black"/>
                </a:solidFill>
                <a:ea typeface="+mn-ea"/>
                <a:cs typeface="+mn-cs"/>
              </a:rPr>
              <a:t>877 Unfälle/Notfälle</a:t>
            </a:r>
            <a:r>
              <a:rPr lang="de-DE" sz="1600" b="0" dirty="0">
                <a:solidFill>
                  <a:prstClr val="black"/>
                </a:solidFill>
                <a:ea typeface="+mn-ea"/>
                <a:cs typeface="+mn-cs"/>
              </a:rPr>
              <a:t>		102 weniger als 2018 = niedrigste Quote seit </a:t>
            </a:r>
            <a:br>
              <a:rPr lang="de-DE" sz="1600" b="0" dirty="0">
                <a:solidFill>
                  <a:prstClr val="black"/>
                </a:solidFill>
                <a:ea typeface="+mn-ea"/>
                <a:cs typeface="+mn-cs"/>
              </a:rPr>
            </a:br>
            <a:r>
              <a:rPr lang="de-DE" sz="1600" b="0" dirty="0">
                <a:solidFill>
                  <a:prstClr val="black"/>
                </a:solidFill>
                <a:ea typeface="+mn-ea"/>
                <a:cs typeface="+mn-cs"/>
              </a:rPr>
              <a:t>				20 Jahren (00/19): </a:t>
            </a:r>
            <a:r>
              <a:rPr lang="de-DE" sz="1600" b="0" dirty="0">
                <a:solidFill>
                  <a:prstClr val="black"/>
                </a:solidFill>
              </a:rPr>
              <a:t>(0,064/0,065 %)</a:t>
            </a:r>
            <a:endParaRPr lang="de-DE" sz="1600" b="0" dirty="0">
              <a:solidFill>
                <a:prstClr val="black"/>
              </a:solidFill>
              <a:ea typeface="+mn-ea"/>
              <a:cs typeface="+mn-cs"/>
            </a:endParaRPr>
          </a:p>
        </p:txBody>
      </p:sp>
    </p:spTree>
    <p:extLst>
      <p:ext uri="{BB962C8B-B14F-4D97-AF65-F5344CB8AC3E}">
        <p14:creationId xmlns:p14="http://schemas.microsoft.com/office/powerpoint/2010/main" val="18240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marL="171450" lvl="0" indent="-171450">
              <a:spcBef>
                <a:spcPts val="900"/>
              </a:spcBef>
            </a:pPr>
            <a:r>
              <a:rPr lang="de-DE" sz="1600" b="0" u="sng" dirty="0">
                <a:solidFill>
                  <a:prstClr val="black"/>
                </a:solidFill>
                <a:ea typeface="+mn-ea"/>
                <a:cs typeface="+mn-cs"/>
              </a:rPr>
              <a:t>2019: 54 Tote </a:t>
            </a:r>
            <a:r>
              <a:rPr lang="de-DE" sz="1600" b="0" dirty="0">
                <a:solidFill>
                  <a:prstClr val="black"/>
                </a:solidFill>
                <a:ea typeface="+mn-ea"/>
                <a:cs typeface="+mn-cs"/>
              </a:rPr>
              <a:t>	        23 mehr als 2018 = Quote (0,004 %) bleibt im Streuband 		        der letzten 20 Jahre</a:t>
            </a:r>
            <a:br>
              <a:rPr lang="de-DE" sz="1600" b="0" dirty="0">
                <a:solidFill>
                  <a:prstClr val="black"/>
                </a:solidFill>
                <a:ea typeface="+mn-ea"/>
                <a:cs typeface="+mn-cs"/>
              </a:rPr>
            </a:br>
            <a:endParaRPr lang="de-DE" sz="1600" dirty="0"/>
          </a:p>
        </p:txBody>
      </p:sp>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„Am meisten Todesfälle waren beim Wandern zu verzeichnen. Das heißt nicht, dass Wandern am gefährlichsten war und ist.“</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1823720" y="256359"/>
            <a:ext cx="451143" cy="207282"/>
          </a:xfrm>
          <a:prstGeom prst="rect">
            <a:avLst/>
          </a:prstGeom>
        </p:spPr>
      </p:pic>
      <p:pic>
        <p:nvPicPr>
          <p:cNvPr id="8" name="Grafik 7">
            <a:extLst>
              <a:ext uri="{FF2B5EF4-FFF2-40B4-BE49-F238E27FC236}">
                <a16:creationId xmlns:a16="http://schemas.microsoft.com/office/drawing/2014/main" id="{A2DD3FD4-3419-44A5-966A-D9538D90ED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50731" y="1960685"/>
            <a:ext cx="6128238" cy="2074984"/>
          </a:xfrm>
          <a:prstGeom prst="rect">
            <a:avLst/>
          </a:prstGeom>
          <a:noFill/>
          <a:ln>
            <a:noFill/>
          </a:ln>
        </p:spPr>
      </p:pic>
      <p:sp>
        <p:nvSpPr>
          <p:cNvPr id="3" name="Textfeld 2">
            <a:extLst>
              <a:ext uri="{FF2B5EF4-FFF2-40B4-BE49-F238E27FC236}">
                <a16:creationId xmlns:a16="http://schemas.microsoft.com/office/drawing/2014/main" id="{804BC802-2D65-497B-8493-DC510836260E}"/>
              </a:ext>
            </a:extLst>
          </p:cNvPr>
          <p:cNvSpPr txBox="1"/>
          <p:nvPr/>
        </p:nvSpPr>
        <p:spPr>
          <a:xfrm>
            <a:off x="944880" y="4480560"/>
            <a:ext cx="5844540" cy="415498"/>
          </a:xfrm>
          <a:prstGeom prst="rect">
            <a:avLst/>
          </a:prstGeom>
          <a:noFill/>
        </p:spPr>
        <p:txBody>
          <a:bodyPr wrap="square" rtlCol="0">
            <a:spAutoFit/>
          </a:bodyPr>
          <a:lstStyle/>
          <a:p>
            <a:r>
              <a:rPr lang="de-DE" sz="900" i="1" dirty="0"/>
              <a:t>Diagramm: Anteile der Bergsportdisziplinen bei den tödlichen Unfällen im Berichtszeitraum.</a:t>
            </a:r>
            <a:endParaRPr lang="de-DE" sz="900" dirty="0"/>
          </a:p>
          <a:p>
            <a:endParaRPr lang="de-DE" sz="1200" dirty="0"/>
          </a:p>
        </p:txBody>
      </p:sp>
    </p:spTree>
    <p:extLst>
      <p:ext uri="{BB962C8B-B14F-4D97-AF65-F5344CB8AC3E}">
        <p14:creationId xmlns:p14="http://schemas.microsoft.com/office/powerpoint/2010/main" val="346257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171450" lvl="0" indent="-171450">
              <a:spcBef>
                <a:spcPts val="900"/>
              </a:spcBef>
            </a:pPr>
            <a:br>
              <a:rPr lang="de-DE" sz="1600" b="0" dirty="0">
                <a:solidFill>
                  <a:prstClr val="black"/>
                </a:solidFill>
                <a:ea typeface="+mn-ea"/>
                <a:cs typeface="+mn-cs"/>
              </a:rPr>
            </a:br>
            <a:endParaRPr lang="de-DE" dirty="0"/>
          </a:p>
        </p:txBody>
      </p:sp>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„Sturz, Absturz und Kreislaufversagen waren die häufigsten Todesfallursachen.“</a:t>
            </a:r>
          </a:p>
          <a:p>
            <a:pPr marL="0" indent="0">
              <a:buNone/>
            </a:pPr>
            <a:endParaRPr lang="de-DE" dirty="0"/>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1947080" y="522455"/>
            <a:ext cx="451143" cy="207282"/>
          </a:xfrm>
          <a:prstGeom prst="rect">
            <a:avLst/>
          </a:prstGeom>
        </p:spPr>
      </p:pic>
      <p:pic>
        <p:nvPicPr>
          <p:cNvPr id="8" name="Grafik 7">
            <a:extLst>
              <a:ext uri="{FF2B5EF4-FFF2-40B4-BE49-F238E27FC236}">
                <a16:creationId xmlns:a16="http://schemas.microsoft.com/office/drawing/2014/main" id="{280350F6-F697-49DA-9D1B-862FB8CE977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25160" y="1863969"/>
            <a:ext cx="4927332" cy="1930127"/>
          </a:xfrm>
          <a:prstGeom prst="rect">
            <a:avLst/>
          </a:prstGeom>
        </p:spPr>
      </p:pic>
      <p:sp>
        <p:nvSpPr>
          <p:cNvPr id="3" name="Textfeld 2">
            <a:extLst>
              <a:ext uri="{FF2B5EF4-FFF2-40B4-BE49-F238E27FC236}">
                <a16:creationId xmlns:a16="http://schemas.microsoft.com/office/drawing/2014/main" id="{23155FD1-7DA4-46FF-A6BD-CF1679829C9B}"/>
              </a:ext>
            </a:extLst>
          </p:cNvPr>
          <p:cNvSpPr txBox="1"/>
          <p:nvPr/>
        </p:nvSpPr>
        <p:spPr>
          <a:xfrm>
            <a:off x="487680" y="4454553"/>
            <a:ext cx="4937760" cy="415498"/>
          </a:xfrm>
          <a:prstGeom prst="rect">
            <a:avLst/>
          </a:prstGeom>
          <a:noFill/>
        </p:spPr>
        <p:txBody>
          <a:bodyPr wrap="square" rtlCol="0">
            <a:spAutoFit/>
          </a:bodyPr>
          <a:lstStyle/>
          <a:p>
            <a:r>
              <a:rPr lang="de-DE" sz="900" i="1" dirty="0"/>
              <a:t>Diagramm: Anteile der Ursachen der tödlichen Unfälle über alle Bergsportdisziplinen.</a:t>
            </a:r>
            <a:endParaRPr lang="de-DE" sz="900" dirty="0"/>
          </a:p>
          <a:p>
            <a:endParaRPr lang="de-DE" sz="1200" dirty="0"/>
          </a:p>
        </p:txBody>
      </p:sp>
      <p:sp>
        <p:nvSpPr>
          <p:cNvPr id="9" name="Titel 1">
            <a:extLst>
              <a:ext uri="{FF2B5EF4-FFF2-40B4-BE49-F238E27FC236}">
                <a16:creationId xmlns:a16="http://schemas.microsoft.com/office/drawing/2014/main" id="{80B9709E-0800-4CAA-BBEA-19E18D57B8C7}"/>
              </a:ext>
            </a:extLst>
          </p:cNvPr>
          <p:cNvSpPr txBox="1">
            <a:spLocks/>
          </p:cNvSpPr>
          <p:nvPr/>
        </p:nvSpPr>
        <p:spPr>
          <a:xfrm>
            <a:off x="512400" y="458400"/>
            <a:ext cx="7380000" cy="648000"/>
          </a:xfrm>
          <a:prstGeom prst="rect">
            <a:avLst/>
          </a:prstGeom>
        </p:spPr>
        <p:txBody>
          <a:bodyPr vert="horz" lIns="91440" tIns="45720" rIns="91440" bIns="45720" rtlCol="0" anchor="b" anchorCtr="0">
            <a:normAutofit fontScale="90000" lnSpcReduction="20000"/>
          </a:bodyPr>
          <a:lst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a:lstStyle>
          <a:p>
            <a:pPr marL="171450" indent="-171450">
              <a:spcBef>
                <a:spcPts val="900"/>
              </a:spcBef>
            </a:pPr>
            <a:r>
              <a:rPr lang="de-DE" b="0" u="sng" dirty="0">
                <a:solidFill>
                  <a:prstClr val="black"/>
                </a:solidFill>
                <a:ea typeface="+mn-ea"/>
                <a:cs typeface="+mn-cs"/>
              </a:rPr>
              <a:t>2019: 54 Tote </a:t>
            </a:r>
            <a:r>
              <a:rPr lang="de-DE" b="0" dirty="0">
                <a:solidFill>
                  <a:prstClr val="black"/>
                </a:solidFill>
                <a:ea typeface="+mn-ea"/>
                <a:cs typeface="+mn-cs"/>
              </a:rPr>
              <a:t>	        23 mehr als 2018 = Quote (0,004 %) bleibt im Streuband 		        der letzten 20 Jahre</a:t>
            </a:r>
            <a:br>
              <a:rPr lang="de-DE" sz="1600" b="0" dirty="0">
                <a:solidFill>
                  <a:prstClr val="black"/>
                </a:solidFill>
                <a:ea typeface="+mn-ea"/>
                <a:cs typeface="+mn-cs"/>
              </a:rPr>
            </a:br>
            <a:endParaRPr lang="de-DE" dirty="0"/>
          </a:p>
        </p:txBody>
      </p:sp>
    </p:spTree>
    <p:extLst>
      <p:ext uri="{BB962C8B-B14F-4D97-AF65-F5344CB8AC3E}">
        <p14:creationId xmlns:p14="http://schemas.microsoft.com/office/powerpoint/2010/main" val="96331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„Männer verunfallten tödlich zirka doppelt so häufig wie Frauen.“</a:t>
            </a:r>
          </a:p>
          <a:p>
            <a:pPr marL="0" indent="0">
              <a:buNone/>
            </a:pPr>
            <a:r>
              <a:rPr lang="de-DE" i="1" dirty="0"/>
              <a:t>„Über 60-jährige Männer trugen das größte Risiko des Kreislaufversagens.“</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1662918" y="306000"/>
            <a:ext cx="451143" cy="207282"/>
          </a:xfrm>
          <a:prstGeom prst="rect">
            <a:avLst/>
          </a:prstGeom>
        </p:spPr>
      </p:pic>
      <p:pic>
        <p:nvPicPr>
          <p:cNvPr id="7" name="Grafik 6">
            <a:extLst>
              <a:ext uri="{FF2B5EF4-FFF2-40B4-BE49-F238E27FC236}">
                <a16:creationId xmlns:a16="http://schemas.microsoft.com/office/drawing/2014/main" id="{2AAC5FF8-A6F8-4CE2-95C0-35B4301871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88490" y="2187892"/>
            <a:ext cx="4848860" cy="2047875"/>
          </a:xfrm>
          <a:prstGeom prst="rect">
            <a:avLst/>
          </a:prstGeom>
          <a:noFill/>
          <a:ln>
            <a:noFill/>
          </a:ln>
        </p:spPr>
      </p:pic>
      <p:sp>
        <p:nvSpPr>
          <p:cNvPr id="3" name="Textfeld 2">
            <a:extLst>
              <a:ext uri="{FF2B5EF4-FFF2-40B4-BE49-F238E27FC236}">
                <a16:creationId xmlns:a16="http://schemas.microsoft.com/office/drawing/2014/main" id="{79A44D37-8D54-45AE-ADA4-13ED7D1C0163}"/>
              </a:ext>
            </a:extLst>
          </p:cNvPr>
          <p:cNvSpPr txBox="1"/>
          <p:nvPr/>
        </p:nvSpPr>
        <p:spPr>
          <a:xfrm>
            <a:off x="374004" y="4503420"/>
            <a:ext cx="4967616" cy="415498"/>
          </a:xfrm>
          <a:prstGeom prst="rect">
            <a:avLst/>
          </a:prstGeom>
          <a:noFill/>
        </p:spPr>
        <p:txBody>
          <a:bodyPr wrap="square" rtlCol="0">
            <a:spAutoFit/>
          </a:bodyPr>
          <a:lstStyle/>
          <a:p>
            <a:r>
              <a:rPr lang="de-DE" sz="900" i="1" dirty="0"/>
              <a:t>Diagramm: Altersverteilung der tödlich verunfallten Mitglieder im Berichtszeitraum. </a:t>
            </a:r>
            <a:endParaRPr lang="de-DE" sz="900" dirty="0"/>
          </a:p>
          <a:p>
            <a:endParaRPr lang="de-DE" sz="1200" dirty="0"/>
          </a:p>
        </p:txBody>
      </p:sp>
      <p:sp>
        <p:nvSpPr>
          <p:cNvPr id="8" name="Titel 1">
            <a:extLst>
              <a:ext uri="{FF2B5EF4-FFF2-40B4-BE49-F238E27FC236}">
                <a16:creationId xmlns:a16="http://schemas.microsoft.com/office/drawing/2014/main" id="{F0DC2532-958E-463E-8A8B-5082A7C36633}"/>
              </a:ext>
            </a:extLst>
          </p:cNvPr>
          <p:cNvSpPr>
            <a:spLocks noGrp="1"/>
          </p:cNvSpPr>
          <p:nvPr>
            <p:ph type="title"/>
          </p:nvPr>
        </p:nvSpPr>
        <p:spPr>
          <a:xfrm>
            <a:off x="288914" y="340873"/>
            <a:ext cx="7380000" cy="648000"/>
          </a:xfrm>
        </p:spPr>
        <p:txBody>
          <a:bodyPr>
            <a:noAutofit/>
          </a:bodyPr>
          <a:lstStyle/>
          <a:p>
            <a:pPr marL="171450" lvl="0" indent="-171450">
              <a:spcBef>
                <a:spcPts val="900"/>
              </a:spcBef>
            </a:pPr>
            <a:r>
              <a:rPr lang="de-DE" sz="1600" b="0" u="sng" dirty="0">
                <a:solidFill>
                  <a:prstClr val="black"/>
                </a:solidFill>
                <a:ea typeface="+mn-ea"/>
                <a:cs typeface="+mn-cs"/>
              </a:rPr>
              <a:t>2019: 54 Tote </a:t>
            </a:r>
            <a:r>
              <a:rPr lang="de-DE" sz="1600" b="0" dirty="0">
                <a:solidFill>
                  <a:prstClr val="black"/>
                </a:solidFill>
                <a:ea typeface="+mn-ea"/>
                <a:cs typeface="+mn-cs"/>
              </a:rPr>
              <a:t>	        23 mehr als 2018 = Quote (0,004 %) bleibt im Streuband 		        der letzten 20 Jahre</a:t>
            </a:r>
            <a:br>
              <a:rPr lang="de-DE" sz="1600" b="0" dirty="0">
                <a:solidFill>
                  <a:prstClr val="black"/>
                </a:solidFill>
                <a:ea typeface="+mn-ea"/>
                <a:cs typeface="+mn-cs"/>
              </a:rPr>
            </a:br>
            <a:endParaRPr lang="de-DE" sz="1600" dirty="0"/>
          </a:p>
        </p:txBody>
      </p:sp>
    </p:spTree>
    <p:extLst>
      <p:ext uri="{BB962C8B-B14F-4D97-AF65-F5344CB8AC3E}">
        <p14:creationId xmlns:p14="http://schemas.microsoft.com/office/powerpoint/2010/main" val="55534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004" y="118476"/>
            <a:ext cx="7380000" cy="648000"/>
          </a:xfrm>
        </p:spPr>
        <p:txBody>
          <a:bodyPr/>
          <a:lstStyle/>
          <a:p>
            <a:r>
              <a:rPr lang="de-DE" dirty="0"/>
              <a:t>Unfallfolgen</a:t>
            </a:r>
          </a:p>
        </p:txBody>
      </p:sp>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„Schwere Verletzungen und Todesfälle nehmen langfristig stetig ab.“</a:t>
            </a:r>
          </a:p>
        </p:txBody>
      </p:sp>
      <p:sp>
        <p:nvSpPr>
          <p:cNvPr id="5" name="Textplatzhalter 4"/>
          <p:cNvSpPr>
            <a:spLocks noGrp="1"/>
          </p:cNvSpPr>
          <p:nvPr>
            <p:ph type="body" sz="quarter" idx="15"/>
          </p:nvPr>
        </p:nvSpPr>
        <p:spPr/>
        <p:txBody>
          <a:bodyPr/>
          <a:lstStyle/>
          <a:p>
            <a:endParaRPr lang="de-DE"/>
          </a:p>
        </p:txBody>
      </p:sp>
      <p:pic>
        <p:nvPicPr>
          <p:cNvPr id="8" name="Grafik 7">
            <a:extLst>
              <a:ext uri="{FF2B5EF4-FFF2-40B4-BE49-F238E27FC236}">
                <a16:creationId xmlns:a16="http://schemas.microsoft.com/office/drawing/2014/main" id="{A38D44B5-F082-4773-8B98-ACA6293660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97087" y="1805549"/>
            <a:ext cx="4620236" cy="2212536"/>
          </a:xfrm>
          <a:prstGeom prst="rect">
            <a:avLst/>
          </a:prstGeom>
          <a:noFill/>
          <a:ln>
            <a:noFill/>
          </a:ln>
        </p:spPr>
      </p:pic>
      <p:sp>
        <p:nvSpPr>
          <p:cNvPr id="3" name="Textfeld 2">
            <a:extLst>
              <a:ext uri="{FF2B5EF4-FFF2-40B4-BE49-F238E27FC236}">
                <a16:creationId xmlns:a16="http://schemas.microsoft.com/office/drawing/2014/main" id="{7B91C66B-0232-4419-A1B3-146A257FC5BC}"/>
              </a:ext>
            </a:extLst>
          </p:cNvPr>
          <p:cNvSpPr txBox="1"/>
          <p:nvPr/>
        </p:nvSpPr>
        <p:spPr>
          <a:xfrm>
            <a:off x="624839" y="4462375"/>
            <a:ext cx="4465320" cy="415498"/>
          </a:xfrm>
          <a:prstGeom prst="rect">
            <a:avLst/>
          </a:prstGeom>
          <a:noFill/>
        </p:spPr>
        <p:txBody>
          <a:bodyPr wrap="square" rtlCol="0">
            <a:spAutoFit/>
          </a:bodyPr>
          <a:lstStyle/>
          <a:p>
            <a:r>
              <a:rPr lang="de-DE" sz="900" i="1" dirty="0"/>
              <a:t>Diagramm: Entwicklung der Unfallfolgen im freien Tourenraum der Hochgebirge.</a:t>
            </a:r>
            <a:endParaRPr lang="de-DE" sz="900" b="1" dirty="0"/>
          </a:p>
          <a:p>
            <a:endParaRPr lang="de-DE" sz="1200" dirty="0"/>
          </a:p>
        </p:txBody>
      </p:sp>
    </p:spTree>
    <p:extLst>
      <p:ext uri="{BB962C8B-B14F-4D97-AF65-F5344CB8AC3E}">
        <p14:creationId xmlns:p14="http://schemas.microsoft.com/office/powerpoint/2010/main" val="228706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421497"/>
            <a:ext cx="7380000" cy="648000"/>
          </a:xfrm>
        </p:spPr>
        <p:txBody>
          <a:bodyPr>
            <a:normAutofit/>
          </a:bodyPr>
          <a:lstStyle/>
          <a:p>
            <a:pPr>
              <a:spcBef>
                <a:spcPts val="900"/>
              </a:spcBef>
            </a:pPr>
            <a:r>
              <a:rPr lang="de-DE" sz="1600" dirty="0">
                <a:solidFill>
                  <a:prstClr val="black"/>
                </a:solidFill>
                <a:ea typeface="+mn-ea"/>
                <a:cs typeface="+mn-cs"/>
              </a:rPr>
              <a:t>Risikoeinschätzung Bergsport</a:t>
            </a:r>
            <a:br>
              <a:rPr lang="de-DE" sz="1600" dirty="0">
                <a:solidFill>
                  <a:prstClr val="black"/>
                </a:solidFill>
                <a:ea typeface="+mn-ea"/>
                <a:cs typeface="+mn-cs"/>
              </a:rPr>
            </a:br>
            <a:endParaRPr lang="de-DE" b="0" dirty="0"/>
          </a:p>
        </p:txBody>
      </p:sp>
      <p:sp>
        <p:nvSpPr>
          <p:cNvPr id="4" name="Inhaltsplatzhalter 3"/>
          <p:cNvSpPr>
            <a:spLocks noGrp="1"/>
          </p:cNvSpPr>
          <p:nvPr>
            <p:ph sz="quarter" idx="14"/>
          </p:nvPr>
        </p:nvSpPr>
        <p:spPr>
          <a:xfrm>
            <a:off x="360000" y="1195032"/>
            <a:ext cx="8593500" cy="3168000"/>
          </a:xfrm>
        </p:spPr>
        <p:txBody>
          <a:bodyPr/>
          <a:lstStyle/>
          <a:p>
            <a:pPr marL="0" indent="0">
              <a:buNone/>
            </a:pPr>
            <a:r>
              <a:rPr lang="de-DE" i="1" dirty="0"/>
              <a:t>„Das Risiko für tödliche Unfälle beim Bergsport sinkt seit Jahren.“</a:t>
            </a:r>
          </a:p>
        </p:txBody>
      </p:sp>
      <p:sp>
        <p:nvSpPr>
          <p:cNvPr id="5" name="Textplatzhalter 4"/>
          <p:cNvSpPr>
            <a:spLocks noGrp="1"/>
          </p:cNvSpPr>
          <p:nvPr>
            <p:ph type="body" sz="quarter" idx="15"/>
          </p:nvPr>
        </p:nvSpPr>
        <p:spPr/>
        <p:txBody>
          <a:bodyPr/>
          <a:lstStyle/>
          <a:p>
            <a:endParaRPr lang="de-DE"/>
          </a:p>
        </p:txBody>
      </p:sp>
      <p:sp>
        <p:nvSpPr>
          <p:cNvPr id="3" name="Textfeld 2">
            <a:extLst>
              <a:ext uri="{FF2B5EF4-FFF2-40B4-BE49-F238E27FC236}">
                <a16:creationId xmlns:a16="http://schemas.microsoft.com/office/drawing/2014/main" id="{99FFAC2A-2987-4FF1-8742-FD67F4180A96}"/>
              </a:ext>
            </a:extLst>
          </p:cNvPr>
          <p:cNvSpPr txBox="1"/>
          <p:nvPr/>
        </p:nvSpPr>
        <p:spPr>
          <a:xfrm>
            <a:off x="6707115" y="3948469"/>
            <a:ext cx="1810532" cy="507831"/>
          </a:xfrm>
          <a:prstGeom prst="rect">
            <a:avLst/>
          </a:prstGeom>
          <a:noFill/>
        </p:spPr>
        <p:txBody>
          <a:bodyPr wrap="square" rtlCol="0">
            <a:spAutoFit/>
          </a:bodyPr>
          <a:lstStyle/>
          <a:p>
            <a:r>
              <a:rPr lang="de-DE" sz="900" i="1" dirty="0"/>
              <a:t>Diagramm: Die relative Anzahl der tödlichen Unfälle geht seit Jahrzehnten im Mittel zurück.</a:t>
            </a:r>
            <a:endParaRPr lang="de-DE" sz="900" dirty="0"/>
          </a:p>
        </p:txBody>
      </p:sp>
      <p:pic>
        <p:nvPicPr>
          <p:cNvPr id="9" name="Grafik 8">
            <a:extLst>
              <a:ext uri="{FF2B5EF4-FFF2-40B4-BE49-F238E27FC236}">
                <a16:creationId xmlns:a16="http://schemas.microsoft.com/office/drawing/2014/main" id="{B931BA54-EFCA-4CBC-A409-280791EB4B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86647" y="1716795"/>
            <a:ext cx="3893820" cy="3015612"/>
          </a:xfrm>
          <a:prstGeom prst="rect">
            <a:avLst/>
          </a:prstGeom>
          <a:noFill/>
          <a:ln>
            <a:noFill/>
          </a:ln>
        </p:spPr>
      </p:pic>
      <p:cxnSp>
        <p:nvCxnSpPr>
          <p:cNvPr id="18" name="Gerader Verbinder 17">
            <a:extLst>
              <a:ext uri="{FF2B5EF4-FFF2-40B4-BE49-F238E27FC236}">
                <a16:creationId xmlns:a16="http://schemas.microsoft.com/office/drawing/2014/main" id="{9D3700C5-3C36-4508-8AE7-725F305FD667}"/>
              </a:ext>
            </a:extLst>
          </p:cNvPr>
          <p:cNvCxnSpPr>
            <a:cxnSpLocks/>
          </p:cNvCxnSpPr>
          <p:nvPr/>
        </p:nvCxnSpPr>
        <p:spPr>
          <a:xfrm>
            <a:off x="3419481" y="1822024"/>
            <a:ext cx="2011060" cy="4568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518C889A-FA85-4875-9C92-C32079387C6B}"/>
              </a:ext>
            </a:extLst>
          </p:cNvPr>
          <p:cNvCxnSpPr>
            <a:cxnSpLocks/>
          </p:cNvCxnSpPr>
          <p:nvPr/>
        </p:nvCxnSpPr>
        <p:spPr>
          <a:xfrm>
            <a:off x="3521869" y="1971675"/>
            <a:ext cx="1880094" cy="452718"/>
          </a:xfrm>
          <a:prstGeom prst="straightConnector1">
            <a:avLst/>
          </a:prstGeom>
          <a:ln w="63500">
            <a:solidFill>
              <a:schemeClr val="accent1">
                <a:alpha val="13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AB8592CB-4306-4B5A-BD4A-C10EEFB66B75}"/>
              </a:ext>
            </a:extLst>
          </p:cNvPr>
          <p:cNvCxnSpPr>
            <a:cxnSpLocks/>
          </p:cNvCxnSpPr>
          <p:nvPr/>
        </p:nvCxnSpPr>
        <p:spPr>
          <a:xfrm>
            <a:off x="2373304" y="3024866"/>
            <a:ext cx="2681287" cy="1281845"/>
          </a:xfrm>
          <a:prstGeom prst="straightConnector1">
            <a:avLst/>
          </a:prstGeom>
          <a:ln w="111125">
            <a:solidFill>
              <a:schemeClr val="accent1">
                <a:alpha val="13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D3700C5-3C36-4508-8AE7-725F305FD667}"/>
              </a:ext>
            </a:extLst>
          </p:cNvPr>
          <p:cNvCxnSpPr>
            <a:cxnSpLocks/>
          </p:cNvCxnSpPr>
          <p:nvPr/>
        </p:nvCxnSpPr>
        <p:spPr>
          <a:xfrm>
            <a:off x="3412345" y="2118497"/>
            <a:ext cx="2011060" cy="45683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86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06000"/>
            <a:ext cx="7380000" cy="648000"/>
          </a:xfrm>
        </p:spPr>
        <p:txBody>
          <a:bodyPr>
            <a:normAutofit fontScale="90000"/>
          </a:bodyPr>
          <a:lstStyle/>
          <a:p>
            <a:pPr marL="171450" lvl="0" indent="-171450">
              <a:spcBef>
                <a:spcPts val="900"/>
              </a:spcBef>
            </a:pPr>
            <a:r>
              <a:rPr lang="de-DE" sz="1600" b="0" u="sng" dirty="0">
                <a:solidFill>
                  <a:prstClr val="black"/>
                </a:solidFill>
                <a:ea typeface="+mn-ea"/>
                <a:cs typeface="+mn-cs"/>
              </a:rPr>
              <a:t>2019 großer Rückgang der Unfälle/Notfälle beim Wintersport</a:t>
            </a:r>
            <a:r>
              <a:rPr lang="de-DE" sz="1600" b="0" dirty="0">
                <a:solidFill>
                  <a:prstClr val="black"/>
                </a:solidFill>
                <a:ea typeface="+mn-ea"/>
                <a:cs typeface="+mn-cs"/>
              </a:rPr>
              <a:t>	      	vielfältige Gründe</a:t>
            </a:r>
            <a:br>
              <a:rPr lang="de-DE" sz="1600" b="0" dirty="0">
                <a:solidFill>
                  <a:prstClr val="black"/>
                </a:solidFill>
                <a:ea typeface="+mn-ea"/>
                <a:cs typeface="+mn-cs"/>
              </a:rPr>
            </a:br>
            <a:endParaRPr lang="de-DE" b="0" dirty="0"/>
          </a:p>
        </p:txBody>
      </p:sp>
      <p:sp>
        <p:nvSpPr>
          <p:cNvPr id="4" name="Inhaltsplatzhalter 3"/>
          <p:cNvSpPr>
            <a:spLocks noGrp="1"/>
          </p:cNvSpPr>
          <p:nvPr>
            <p:ph sz="quarter" idx="14"/>
          </p:nvPr>
        </p:nvSpPr>
        <p:spPr>
          <a:xfrm>
            <a:off x="360000" y="1195032"/>
            <a:ext cx="8352000" cy="3168000"/>
          </a:xfrm>
        </p:spPr>
        <p:txBody>
          <a:bodyPr/>
          <a:lstStyle/>
          <a:p>
            <a:pPr marL="0" indent="0">
              <a:buNone/>
            </a:pPr>
            <a:r>
              <a:rPr lang="de-DE" i="1" dirty="0"/>
              <a:t>„Im Winter 2018/2019 gab es deutlich weniger Wintersportunfälle – minus 102 Fälle.“</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5396230" y="526359"/>
            <a:ext cx="451143" cy="207282"/>
          </a:xfrm>
          <a:prstGeom prst="rect">
            <a:avLst/>
          </a:prstGeom>
        </p:spPr>
      </p:pic>
      <p:pic>
        <p:nvPicPr>
          <p:cNvPr id="7" name="Grafik 6">
            <a:extLst>
              <a:ext uri="{FF2B5EF4-FFF2-40B4-BE49-F238E27FC236}">
                <a16:creationId xmlns:a16="http://schemas.microsoft.com/office/drawing/2014/main" id="{3173E55C-B23F-405A-93EE-0EB7DDC07A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0831" y="1749669"/>
            <a:ext cx="3880241" cy="2393166"/>
          </a:xfrm>
          <a:prstGeom prst="rect">
            <a:avLst/>
          </a:prstGeom>
          <a:noFill/>
          <a:ln>
            <a:noFill/>
          </a:ln>
        </p:spPr>
      </p:pic>
      <p:sp>
        <p:nvSpPr>
          <p:cNvPr id="3" name="Textfeld 2">
            <a:extLst>
              <a:ext uri="{FF2B5EF4-FFF2-40B4-BE49-F238E27FC236}">
                <a16:creationId xmlns:a16="http://schemas.microsoft.com/office/drawing/2014/main" id="{99FFAC2A-2987-4FF1-8742-FD67F4180A96}"/>
              </a:ext>
            </a:extLst>
          </p:cNvPr>
          <p:cNvSpPr txBox="1"/>
          <p:nvPr/>
        </p:nvSpPr>
        <p:spPr>
          <a:xfrm>
            <a:off x="452608" y="4464591"/>
            <a:ext cx="5303520" cy="230832"/>
          </a:xfrm>
          <a:prstGeom prst="rect">
            <a:avLst/>
          </a:prstGeom>
          <a:noFill/>
        </p:spPr>
        <p:txBody>
          <a:bodyPr wrap="square" rtlCol="0">
            <a:spAutoFit/>
          </a:bodyPr>
          <a:lstStyle/>
          <a:p>
            <a:r>
              <a:rPr lang="de-DE" sz="900" i="1" dirty="0"/>
              <a:t>Diagramm: Differenzierung nach den Bergsportdisziplinen des Sommers und des Winters </a:t>
            </a:r>
            <a:endParaRPr lang="de-DE" sz="900" dirty="0"/>
          </a:p>
        </p:txBody>
      </p:sp>
    </p:spTree>
    <p:extLst>
      <p:ext uri="{BB962C8B-B14F-4D97-AF65-F5344CB8AC3E}">
        <p14:creationId xmlns:p14="http://schemas.microsoft.com/office/powerpoint/2010/main" val="313300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171450" lvl="0" indent="-171450">
              <a:spcBef>
                <a:spcPts val="900"/>
              </a:spcBef>
            </a:pPr>
            <a:r>
              <a:rPr lang="de-DE" sz="1600" b="0" u="sng" dirty="0">
                <a:solidFill>
                  <a:prstClr val="black"/>
                </a:solidFill>
                <a:ea typeface="+mn-ea"/>
                <a:cs typeface="+mn-cs"/>
              </a:rPr>
              <a:t>2019 großer Rückgang der Unfälle/Notfälle beim Wintersport</a:t>
            </a:r>
            <a:r>
              <a:rPr lang="de-DE" sz="1600" b="0" dirty="0">
                <a:solidFill>
                  <a:prstClr val="black"/>
                </a:solidFill>
                <a:ea typeface="+mn-ea"/>
                <a:cs typeface="+mn-cs"/>
              </a:rPr>
              <a:t>	      	vielfältige Gründe</a:t>
            </a:r>
            <a:br>
              <a:rPr lang="de-DE" sz="1600" b="0" dirty="0">
                <a:solidFill>
                  <a:prstClr val="black"/>
                </a:solidFill>
                <a:ea typeface="+mn-ea"/>
                <a:cs typeface="+mn-cs"/>
              </a:rPr>
            </a:br>
            <a:endParaRPr lang="de-DE" b="0" dirty="0"/>
          </a:p>
        </p:txBody>
      </p:sp>
      <p:sp>
        <p:nvSpPr>
          <p:cNvPr id="4" name="Inhaltsplatzhalter 3"/>
          <p:cNvSpPr>
            <a:spLocks noGrp="1"/>
          </p:cNvSpPr>
          <p:nvPr>
            <p:ph sz="quarter" idx="14"/>
          </p:nvPr>
        </p:nvSpPr>
        <p:spPr>
          <a:xfrm>
            <a:off x="360000" y="1195032"/>
            <a:ext cx="8424000" cy="3168000"/>
          </a:xfrm>
        </p:spPr>
        <p:txBody>
          <a:bodyPr/>
          <a:lstStyle/>
          <a:p>
            <a:pPr marL="0" indent="0">
              <a:buNone/>
            </a:pPr>
            <a:r>
              <a:rPr lang="de-DE" i="1" dirty="0"/>
              <a:t>„Rekord-Neuschneemengen führten zu Straßensperrungen, Skigebietsschließungen und somit weniger Wintersportaktivitäten in den Nordalpen.“</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5351683" y="485614"/>
            <a:ext cx="451143" cy="207282"/>
          </a:xfrm>
          <a:prstGeom prst="rect">
            <a:avLst/>
          </a:prstGeom>
        </p:spPr>
      </p:pic>
      <p:pic>
        <p:nvPicPr>
          <p:cNvPr id="3" name="Grafik 2">
            <a:extLst>
              <a:ext uri="{FF2B5EF4-FFF2-40B4-BE49-F238E27FC236}">
                <a16:creationId xmlns:a16="http://schemas.microsoft.com/office/drawing/2014/main" id="{8E1F570E-F7E0-44E6-9EBD-6BF93071C3D5}"/>
              </a:ext>
            </a:extLst>
          </p:cNvPr>
          <p:cNvPicPr>
            <a:picLocks noChangeAspect="1"/>
          </p:cNvPicPr>
          <p:nvPr/>
        </p:nvPicPr>
        <p:blipFill rotWithShape="1">
          <a:blip r:embed="rId4"/>
          <a:srcRect l="23051" t="21977" r="23768" b="24750"/>
          <a:stretch/>
        </p:blipFill>
        <p:spPr>
          <a:xfrm>
            <a:off x="2438400" y="1969570"/>
            <a:ext cx="3985260" cy="2495021"/>
          </a:xfrm>
          <a:prstGeom prst="rect">
            <a:avLst/>
          </a:prstGeom>
        </p:spPr>
      </p:pic>
      <p:sp>
        <p:nvSpPr>
          <p:cNvPr id="6" name="Textfeld 5">
            <a:extLst>
              <a:ext uri="{FF2B5EF4-FFF2-40B4-BE49-F238E27FC236}">
                <a16:creationId xmlns:a16="http://schemas.microsoft.com/office/drawing/2014/main" id="{07270E8C-C9BB-4333-A9EB-0363E5D34317}"/>
              </a:ext>
            </a:extLst>
          </p:cNvPr>
          <p:cNvSpPr txBox="1"/>
          <p:nvPr/>
        </p:nvSpPr>
        <p:spPr>
          <a:xfrm>
            <a:off x="6926580" y="3322320"/>
            <a:ext cx="1857420" cy="1200329"/>
          </a:xfrm>
          <a:prstGeom prst="rect">
            <a:avLst/>
          </a:prstGeom>
          <a:noFill/>
        </p:spPr>
        <p:txBody>
          <a:bodyPr wrap="square" rtlCol="0">
            <a:spAutoFit/>
          </a:bodyPr>
          <a:lstStyle/>
          <a:p>
            <a:r>
              <a:rPr lang="de-DE" sz="900" dirty="0"/>
              <a:t>Diagramm: Niederschlag im Winter 2018/19: Vergleich des Niederschlags mit dem vieljährigen Mittel 1981-2010. 100 Prozent entsprechen dem Mittel. Auswertung mit SPARTACUS-Daten bis inkl. 26.2.2019. Quelle ZAMG</a:t>
            </a:r>
          </a:p>
        </p:txBody>
      </p:sp>
    </p:spTree>
    <p:extLst>
      <p:ext uri="{BB962C8B-B14F-4D97-AF65-F5344CB8AC3E}">
        <p14:creationId xmlns:p14="http://schemas.microsoft.com/office/powerpoint/2010/main" val="29343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171450" lvl="0" indent="-171450">
              <a:spcBef>
                <a:spcPts val="900"/>
              </a:spcBef>
            </a:pPr>
            <a:r>
              <a:rPr lang="de-DE" sz="1600" b="0" u="sng" dirty="0">
                <a:solidFill>
                  <a:prstClr val="black"/>
                </a:solidFill>
                <a:ea typeface="+mn-ea"/>
                <a:cs typeface="+mn-cs"/>
              </a:rPr>
              <a:t>2019 großer Rückgang der Unfälle/Notfälle beim Wintersport</a:t>
            </a:r>
            <a:r>
              <a:rPr lang="de-DE" sz="1600" b="0" dirty="0">
                <a:solidFill>
                  <a:prstClr val="black"/>
                </a:solidFill>
                <a:ea typeface="+mn-ea"/>
                <a:cs typeface="+mn-cs"/>
              </a:rPr>
              <a:t>	     	 vielfältige Gründe</a:t>
            </a:r>
            <a:br>
              <a:rPr lang="de-DE" sz="1600" b="0" dirty="0">
                <a:solidFill>
                  <a:prstClr val="black"/>
                </a:solidFill>
                <a:ea typeface="+mn-ea"/>
                <a:cs typeface="+mn-cs"/>
              </a:rPr>
            </a:br>
            <a:endParaRPr lang="de-DE" dirty="0"/>
          </a:p>
        </p:txBody>
      </p:sp>
      <p:sp>
        <p:nvSpPr>
          <p:cNvPr id="4" name="Inhaltsplatzhalter 3"/>
          <p:cNvSpPr>
            <a:spLocks noGrp="1"/>
          </p:cNvSpPr>
          <p:nvPr>
            <p:ph sz="quarter" idx="14"/>
          </p:nvPr>
        </p:nvSpPr>
        <p:spPr>
          <a:xfrm>
            <a:off x="360000" y="987750"/>
            <a:ext cx="8352000" cy="3168000"/>
          </a:xfrm>
        </p:spPr>
        <p:txBody>
          <a:bodyPr/>
          <a:lstStyle/>
          <a:p>
            <a:pPr marL="0" indent="0">
              <a:buNone/>
            </a:pPr>
            <a:r>
              <a:rPr lang="de-DE" i="1" dirty="0"/>
              <a:t>„Die Lawinenwarnstufe 4 in Bayern im Januar über mehrerer Tage ließ Skisportler auf Touren verzichten und führte zu weniger Unfällen/Notfällen.“</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5410732" y="519005"/>
            <a:ext cx="451143" cy="207282"/>
          </a:xfrm>
          <a:prstGeom prst="rect">
            <a:avLst/>
          </a:prstGeom>
        </p:spPr>
      </p:pic>
      <p:pic>
        <p:nvPicPr>
          <p:cNvPr id="3" name="Grafik 2">
            <a:extLst>
              <a:ext uri="{FF2B5EF4-FFF2-40B4-BE49-F238E27FC236}">
                <a16:creationId xmlns:a16="http://schemas.microsoft.com/office/drawing/2014/main" id="{3A392DBA-203B-4ADC-B2DE-2048DA05B6E9}"/>
              </a:ext>
            </a:extLst>
          </p:cNvPr>
          <p:cNvPicPr>
            <a:picLocks noChangeAspect="1"/>
          </p:cNvPicPr>
          <p:nvPr/>
        </p:nvPicPr>
        <p:blipFill rotWithShape="1">
          <a:blip r:embed="rId4"/>
          <a:srcRect t="13427" r="27059" b="6141"/>
          <a:stretch/>
        </p:blipFill>
        <p:spPr>
          <a:xfrm>
            <a:off x="1581633" y="1623061"/>
            <a:ext cx="4596765" cy="3168000"/>
          </a:xfrm>
          <a:prstGeom prst="rect">
            <a:avLst/>
          </a:prstGeom>
        </p:spPr>
      </p:pic>
      <p:sp>
        <p:nvSpPr>
          <p:cNvPr id="7" name="Textfeld 6">
            <a:extLst>
              <a:ext uri="{FF2B5EF4-FFF2-40B4-BE49-F238E27FC236}">
                <a16:creationId xmlns:a16="http://schemas.microsoft.com/office/drawing/2014/main" id="{405B308A-C65C-480D-A1B7-2403FB658429}"/>
              </a:ext>
            </a:extLst>
          </p:cNvPr>
          <p:cNvSpPr txBox="1"/>
          <p:nvPr/>
        </p:nvSpPr>
        <p:spPr>
          <a:xfrm>
            <a:off x="6362700" y="4151522"/>
            <a:ext cx="2636520" cy="369332"/>
          </a:xfrm>
          <a:prstGeom prst="rect">
            <a:avLst/>
          </a:prstGeom>
          <a:noFill/>
        </p:spPr>
        <p:txBody>
          <a:bodyPr wrap="square" rtlCol="0">
            <a:spAutoFit/>
          </a:bodyPr>
          <a:lstStyle/>
          <a:p>
            <a:r>
              <a:rPr lang="de-DE" sz="900" dirty="0"/>
              <a:t>Diagramm: Lawinenlage 4-Tage im Januar 2019, Quelle: Bayer. Lawinenwarndienst</a:t>
            </a:r>
          </a:p>
        </p:txBody>
      </p:sp>
    </p:spTree>
    <p:extLst>
      <p:ext uri="{BB962C8B-B14F-4D97-AF65-F5344CB8AC3E}">
        <p14:creationId xmlns:p14="http://schemas.microsoft.com/office/powerpoint/2010/main" val="50807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171450" lvl="0" indent="-171450">
              <a:spcBef>
                <a:spcPts val="900"/>
              </a:spcBef>
            </a:pPr>
            <a:r>
              <a:rPr lang="de-DE" sz="1600" b="0" u="sng" dirty="0">
                <a:solidFill>
                  <a:prstClr val="black"/>
                </a:solidFill>
                <a:ea typeface="+mn-ea"/>
                <a:cs typeface="+mn-cs"/>
              </a:rPr>
              <a:t>2019 großer Rückgang der Unfälle/Notfälle beim Wintersport</a:t>
            </a:r>
            <a:r>
              <a:rPr lang="de-DE" sz="1600" b="0" dirty="0">
                <a:solidFill>
                  <a:prstClr val="black"/>
                </a:solidFill>
                <a:ea typeface="+mn-ea"/>
                <a:cs typeface="+mn-cs"/>
              </a:rPr>
              <a:t>	             vielfältige Gründe</a:t>
            </a:r>
            <a:br>
              <a:rPr lang="de-DE" sz="1600" b="0" dirty="0">
                <a:solidFill>
                  <a:prstClr val="black"/>
                </a:solidFill>
                <a:ea typeface="+mn-ea"/>
                <a:cs typeface="+mn-cs"/>
              </a:rPr>
            </a:br>
            <a:endParaRPr lang="de-DE" dirty="0"/>
          </a:p>
        </p:txBody>
      </p:sp>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„Die Katastrophenlage im Januar 2019 in Bayern hat nachhaltig weniger Tourenaktivitäten erzeugt und weniger Unfälle/Notfälle.“</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5400892" y="516842"/>
            <a:ext cx="451143" cy="207282"/>
          </a:xfrm>
          <a:prstGeom prst="rect">
            <a:avLst/>
          </a:prstGeom>
        </p:spPr>
      </p:pic>
      <p:pic>
        <p:nvPicPr>
          <p:cNvPr id="8" name="Grafik 7">
            <a:extLst>
              <a:ext uri="{FF2B5EF4-FFF2-40B4-BE49-F238E27FC236}">
                <a16:creationId xmlns:a16="http://schemas.microsoft.com/office/drawing/2014/main" id="{4F32C193-6A6F-467C-9B4A-F49D4CA95B4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47691" y="1991183"/>
            <a:ext cx="4628369" cy="2493947"/>
          </a:xfrm>
          <a:prstGeom prst="rect">
            <a:avLst/>
          </a:prstGeom>
          <a:noFill/>
          <a:ln>
            <a:noFill/>
          </a:ln>
        </p:spPr>
      </p:pic>
      <p:cxnSp>
        <p:nvCxnSpPr>
          <p:cNvPr id="6" name="Gerade Verbindung mit Pfeil 5">
            <a:extLst>
              <a:ext uri="{FF2B5EF4-FFF2-40B4-BE49-F238E27FC236}">
                <a16:creationId xmlns:a16="http://schemas.microsoft.com/office/drawing/2014/main" id="{E950643C-CC38-4831-BEC6-59FDB2541CBD}"/>
              </a:ext>
            </a:extLst>
          </p:cNvPr>
          <p:cNvCxnSpPr/>
          <p:nvPr/>
        </p:nvCxnSpPr>
        <p:spPr>
          <a:xfrm>
            <a:off x="4777740" y="2872740"/>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2BA49901-CB27-4C80-B3DB-6DEBE65A5214}"/>
              </a:ext>
            </a:extLst>
          </p:cNvPr>
          <p:cNvPicPr>
            <a:picLocks noChangeAspect="1"/>
          </p:cNvPicPr>
          <p:nvPr/>
        </p:nvPicPr>
        <p:blipFill>
          <a:blip r:embed="rId5"/>
          <a:stretch>
            <a:fillRect/>
          </a:stretch>
        </p:blipFill>
        <p:spPr>
          <a:xfrm>
            <a:off x="4870697" y="2513045"/>
            <a:ext cx="164606" cy="359695"/>
          </a:xfrm>
          <a:prstGeom prst="rect">
            <a:avLst/>
          </a:prstGeom>
        </p:spPr>
      </p:pic>
      <p:pic>
        <p:nvPicPr>
          <p:cNvPr id="9" name="Grafik 8">
            <a:extLst>
              <a:ext uri="{FF2B5EF4-FFF2-40B4-BE49-F238E27FC236}">
                <a16:creationId xmlns:a16="http://schemas.microsoft.com/office/drawing/2014/main" id="{8407216C-9422-4E3F-9531-7523698721B4}"/>
              </a:ext>
            </a:extLst>
          </p:cNvPr>
          <p:cNvPicPr>
            <a:picLocks noChangeAspect="1"/>
          </p:cNvPicPr>
          <p:nvPr/>
        </p:nvPicPr>
        <p:blipFill>
          <a:blip r:embed="rId5"/>
          <a:stretch>
            <a:fillRect/>
          </a:stretch>
        </p:blipFill>
        <p:spPr>
          <a:xfrm>
            <a:off x="5035303" y="2411486"/>
            <a:ext cx="164606" cy="359695"/>
          </a:xfrm>
          <a:prstGeom prst="rect">
            <a:avLst/>
          </a:prstGeom>
        </p:spPr>
      </p:pic>
      <p:pic>
        <p:nvPicPr>
          <p:cNvPr id="13" name="Grafik 12">
            <a:extLst>
              <a:ext uri="{FF2B5EF4-FFF2-40B4-BE49-F238E27FC236}">
                <a16:creationId xmlns:a16="http://schemas.microsoft.com/office/drawing/2014/main" id="{4DDC679C-CB46-4072-A912-A961583AD81E}"/>
              </a:ext>
            </a:extLst>
          </p:cNvPr>
          <p:cNvPicPr>
            <a:picLocks noChangeAspect="1"/>
          </p:cNvPicPr>
          <p:nvPr/>
        </p:nvPicPr>
        <p:blipFill>
          <a:blip r:embed="rId5"/>
          <a:stretch>
            <a:fillRect/>
          </a:stretch>
        </p:blipFill>
        <p:spPr>
          <a:xfrm>
            <a:off x="5199909" y="2439876"/>
            <a:ext cx="164606" cy="359695"/>
          </a:xfrm>
          <a:prstGeom prst="rect">
            <a:avLst/>
          </a:prstGeom>
        </p:spPr>
      </p:pic>
      <p:pic>
        <p:nvPicPr>
          <p:cNvPr id="14" name="Grafik 13">
            <a:extLst>
              <a:ext uri="{FF2B5EF4-FFF2-40B4-BE49-F238E27FC236}">
                <a16:creationId xmlns:a16="http://schemas.microsoft.com/office/drawing/2014/main" id="{775780F7-59C5-40BA-BE06-FAB354547AA0}"/>
              </a:ext>
            </a:extLst>
          </p:cNvPr>
          <p:cNvPicPr>
            <a:picLocks noChangeAspect="1"/>
          </p:cNvPicPr>
          <p:nvPr/>
        </p:nvPicPr>
        <p:blipFill>
          <a:blip r:embed="rId5"/>
          <a:stretch>
            <a:fillRect/>
          </a:stretch>
        </p:blipFill>
        <p:spPr>
          <a:xfrm>
            <a:off x="5512294" y="3209152"/>
            <a:ext cx="164606" cy="359695"/>
          </a:xfrm>
          <a:prstGeom prst="rect">
            <a:avLst/>
          </a:prstGeom>
        </p:spPr>
      </p:pic>
      <p:cxnSp>
        <p:nvCxnSpPr>
          <p:cNvPr id="32" name="Gerade Verbindung mit Pfeil 31">
            <a:extLst>
              <a:ext uri="{FF2B5EF4-FFF2-40B4-BE49-F238E27FC236}">
                <a16:creationId xmlns:a16="http://schemas.microsoft.com/office/drawing/2014/main" id="{0162D548-B444-49D0-BE67-A1C7E158F1F8}"/>
              </a:ext>
            </a:extLst>
          </p:cNvPr>
          <p:cNvCxnSpPr/>
          <p:nvPr/>
        </p:nvCxnSpPr>
        <p:spPr>
          <a:xfrm flipV="1">
            <a:off x="5500088" y="2763834"/>
            <a:ext cx="0" cy="310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Grafik 33">
            <a:extLst>
              <a:ext uri="{FF2B5EF4-FFF2-40B4-BE49-F238E27FC236}">
                <a16:creationId xmlns:a16="http://schemas.microsoft.com/office/drawing/2014/main" id="{82907EC7-5470-4D37-AA7D-93EFA4E4AFBA}"/>
              </a:ext>
            </a:extLst>
          </p:cNvPr>
          <p:cNvPicPr>
            <a:picLocks noChangeAspect="1"/>
          </p:cNvPicPr>
          <p:nvPr/>
        </p:nvPicPr>
        <p:blipFill>
          <a:blip r:embed="rId6"/>
          <a:stretch>
            <a:fillRect/>
          </a:stretch>
        </p:blipFill>
        <p:spPr>
          <a:xfrm>
            <a:off x="4544621" y="2967212"/>
            <a:ext cx="164606" cy="396274"/>
          </a:xfrm>
          <a:prstGeom prst="rect">
            <a:avLst/>
          </a:prstGeom>
        </p:spPr>
      </p:pic>
      <p:pic>
        <p:nvPicPr>
          <p:cNvPr id="41" name="Grafik 40">
            <a:extLst>
              <a:ext uri="{FF2B5EF4-FFF2-40B4-BE49-F238E27FC236}">
                <a16:creationId xmlns:a16="http://schemas.microsoft.com/office/drawing/2014/main" id="{6D301B59-CF93-4D51-80FE-FC5152829390}"/>
              </a:ext>
            </a:extLst>
          </p:cNvPr>
          <p:cNvPicPr>
            <a:picLocks noChangeAspect="1"/>
          </p:cNvPicPr>
          <p:nvPr/>
        </p:nvPicPr>
        <p:blipFill>
          <a:blip r:embed="rId6"/>
          <a:stretch>
            <a:fillRect/>
          </a:stretch>
        </p:blipFill>
        <p:spPr>
          <a:xfrm>
            <a:off x="2670993" y="2573044"/>
            <a:ext cx="164606" cy="396274"/>
          </a:xfrm>
          <a:prstGeom prst="rect">
            <a:avLst/>
          </a:prstGeom>
        </p:spPr>
      </p:pic>
      <p:pic>
        <p:nvPicPr>
          <p:cNvPr id="42" name="Grafik 41">
            <a:extLst>
              <a:ext uri="{FF2B5EF4-FFF2-40B4-BE49-F238E27FC236}">
                <a16:creationId xmlns:a16="http://schemas.microsoft.com/office/drawing/2014/main" id="{FADBEE17-4365-4E50-93D6-D632C64809EC}"/>
              </a:ext>
            </a:extLst>
          </p:cNvPr>
          <p:cNvPicPr>
            <a:picLocks noChangeAspect="1"/>
          </p:cNvPicPr>
          <p:nvPr/>
        </p:nvPicPr>
        <p:blipFill>
          <a:blip r:embed="rId6"/>
          <a:stretch>
            <a:fillRect/>
          </a:stretch>
        </p:blipFill>
        <p:spPr>
          <a:xfrm>
            <a:off x="2835599" y="2159436"/>
            <a:ext cx="164606" cy="396274"/>
          </a:xfrm>
          <a:prstGeom prst="rect">
            <a:avLst/>
          </a:prstGeom>
        </p:spPr>
      </p:pic>
      <p:pic>
        <p:nvPicPr>
          <p:cNvPr id="43" name="Grafik 42">
            <a:extLst>
              <a:ext uri="{FF2B5EF4-FFF2-40B4-BE49-F238E27FC236}">
                <a16:creationId xmlns:a16="http://schemas.microsoft.com/office/drawing/2014/main" id="{75F19F85-A5A7-41D8-9CDB-D19AD627C9B8}"/>
              </a:ext>
            </a:extLst>
          </p:cNvPr>
          <p:cNvPicPr>
            <a:picLocks noChangeAspect="1"/>
          </p:cNvPicPr>
          <p:nvPr/>
        </p:nvPicPr>
        <p:blipFill>
          <a:blip r:embed="rId6"/>
          <a:stretch>
            <a:fillRect/>
          </a:stretch>
        </p:blipFill>
        <p:spPr>
          <a:xfrm>
            <a:off x="3012103" y="2077133"/>
            <a:ext cx="164606" cy="396274"/>
          </a:xfrm>
          <a:prstGeom prst="rect">
            <a:avLst/>
          </a:prstGeom>
        </p:spPr>
      </p:pic>
      <p:pic>
        <p:nvPicPr>
          <p:cNvPr id="44" name="Grafik 43">
            <a:extLst>
              <a:ext uri="{FF2B5EF4-FFF2-40B4-BE49-F238E27FC236}">
                <a16:creationId xmlns:a16="http://schemas.microsoft.com/office/drawing/2014/main" id="{4CACD89D-F6D4-4E79-A27A-0F3450ACA552}"/>
              </a:ext>
            </a:extLst>
          </p:cNvPr>
          <p:cNvPicPr>
            <a:picLocks noChangeAspect="1"/>
          </p:cNvPicPr>
          <p:nvPr/>
        </p:nvPicPr>
        <p:blipFill>
          <a:blip r:embed="rId6"/>
          <a:stretch>
            <a:fillRect/>
          </a:stretch>
        </p:blipFill>
        <p:spPr>
          <a:xfrm>
            <a:off x="3193182" y="1977419"/>
            <a:ext cx="164606" cy="396274"/>
          </a:xfrm>
          <a:prstGeom prst="rect">
            <a:avLst/>
          </a:prstGeom>
        </p:spPr>
      </p:pic>
      <p:pic>
        <p:nvPicPr>
          <p:cNvPr id="45" name="Grafik 44">
            <a:extLst>
              <a:ext uri="{FF2B5EF4-FFF2-40B4-BE49-F238E27FC236}">
                <a16:creationId xmlns:a16="http://schemas.microsoft.com/office/drawing/2014/main" id="{B9AE6A5A-1398-49A9-9BAC-F547939EB0B6}"/>
              </a:ext>
            </a:extLst>
          </p:cNvPr>
          <p:cNvPicPr>
            <a:picLocks noChangeAspect="1"/>
          </p:cNvPicPr>
          <p:nvPr/>
        </p:nvPicPr>
        <p:blipFill>
          <a:blip r:embed="rId5"/>
          <a:stretch>
            <a:fillRect/>
          </a:stretch>
        </p:blipFill>
        <p:spPr>
          <a:xfrm>
            <a:off x="2518547" y="3165349"/>
            <a:ext cx="164606" cy="359695"/>
          </a:xfrm>
          <a:prstGeom prst="rect">
            <a:avLst/>
          </a:prstGeom>
        </p:spPr>
      </p:pic>
      <p:pic>
        <p:nvPicPr>
          <p:cNvPr id="46" name="Grafik 45">
            <a:extLst>
              <a:ext uri="{FF2B5EF4-FFF2-40B4-BE49-F238E27FC236}">
                <a16:creationId xmlns:a16="http://schemas.microsoft.com/office/drawing/2014/main" id="{D7F9AC00-CEA5-468B-A4E9-182AEF41AB57}"/>
              </a:ext>
            </a:extLst>
          </p:cNvPr>
          <p:cNvPicPr>
            <a:picLocks noChangeAspect="1"/>
          </p:cNvPicPr>
          <p:nvPr/>
        </p:nvPicPr>
        <p:blipFill>
          <a:blip r:embed="rId5"/>
          <a:stretch>
            <a:fillRect/>
          </a:stretch>
        </p:blipFill>
        <p:spPr>
          <a:xfrm>
            <a:off x="3361581" y="2823131"/>
            <a:ext cx="164606" cy="359695"/>
          </a:xfrm>
          <a:prstGeom prst="rect">
            <a:avLst/>
          </a:prstGeom>
        </p:spPr>
      </p:pic>
      <p:pic>
        <p:nvPicPr>
          <p:cNvPr id="48" name="Grafik 47">
            <a:extLst>
              <a:ext uri="{FF2B5EF4-FFF2-40B4-BE49-F238E27FC236}">
                <a16:creationId xmlns:a16="http://schemas.microsoft.com/office/drawing/2014/main" id="{8A78D94C-5704-4810-ADCB-5E75F870000E}"/>
              </a:ext>
            </a:extLst>
          </p:cNvPr>
          <p:cNvPicPr>
            <a:picLocks noChangeAspect="1"/>
          </p:cNvPicPr>
          <p:nvPr/>
        </p:nvPicPr>
        <p:blipFill>
          <a:blip r:embed="rId6"/>
          <a:stretch>
            <a:fillRect/>
          </a:stretch>
        </p:blipFill>
        <p:spPr>
          <a:xfrm>
            <a:off x="3529482" y="2857464"/>
            <a:ext cx="164606" cy="396274"/>
          </a:xfrm>
          <a:prstGeom prst="rect">
            <a:avLst/>
          </a:prstGeom>
        </p:spPr>
      </p:pic>
      <p:sp>
        <p:nvSpPr>
          <p:cNvPr id="50" name="Textfeld 49">
            <a:extLst>
              <a:ext uri="{FF2B5EF4-FFF2-40B4-BE49-F238E27FC236}">
                <a16:creationId xmlns:a16="http://schemas.microsoft.com/office/drawing/2014/main" id="{7BADC708-2ACD-46A4-9B0D-318BC10A23BE}"/>
              </a:ext>
            </a:extLst>
          </p:cNvPr>
          <p:cNvSpPr txBox="1"/>
          <p:nvPr/>
        </p:nvSpPr>
        <p:spPr>
          <a:xfrm>
            <a:off x="7196309" y="4152738"/>
            <a:ext cx="1662981" cy="584775"/>
          </a:xfrm>
          <a:prstGeom prst="rect">
            <a:avLst/>
          </a:prstGeom>
          <a:noFill/>
        </p:spPr>
        <p:txBody>
          <a:bodyPr wrap="square" rtlCol="0">
            <a:spAutoFit/>
          </a:bodyPr>
          <a:lstStyle/>
          <a:p>
            <a:r>
              <a:rPr lang="de-DE" sz="800" i="1" dirty="0"/>
              <a:t>Diagramme: Unfall- bzw. Notfallquote je Monat im Berichtszeitraum und Sommer/Winter</a:t>
            </a:r>
            <a:endParaRPr lang="de-DE" sz="800" dirty="0"/>
          </a:p>
        </p:txBody>
      </p:sp>
      <p:pic>
        <p:nvPicPr>
          <p:cNvPr id="3" name="Grafik 2">
            <a:extLst>
              <a:ext uri="{FF2B5EF4-FFF2-40B4-BE49-F238E27FC236}">
                <a16:creationId xmlns:a16="http://schemas.microsoft.com/office/drawing/2014/main" id="{848170AD-D3C5-4630-AFBF-FE9CCD5FA429}"/>
              </a:ext>
            </a:extLst>
          </p:cNvPr>
          <p:cNvPicPr>
            <a:picLocks noChangeAspect="1"/>
          </p:cNvPicPr>
          <p:nvPr/>
        </p:nvPicPr>
        <p:blipFill>
          <a:blip r:embed="rId7"/>
          <a:stretch>
            <a:fillRect/>
          </a:stretch>
        </p:blipFill>
        <p:spPr>
          <a:xfrm>
            <a:off x="6768315" y="2067884"/>
            <a:ext cx="1963248" cy="1185854"/>
          </a:xfrm>
          <a:prstGeom prst="rect">
            <a:avLst/>
          </a:prstGeom>
        </p:spPr>
      </p:pic>
    </p:spTree>
    <p:extLst>
      <p:ext uri="{BB962C8B-B14F-4D97-AF65-F5344CB8AC3E}">
        <p14:creationId xmlns:p14="http://schemas.microsoft.com/office/powerpoint/2010/main" val="323281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Begriffe, Betrachtungsweisen und Quellen</a:t>
            </a:r>
          </a:p>
        </p:txBody>
      </p:sp>
      <p:sp>
        <p:nvSpPr>
          <p:cNvPr id="4" name="Inhaltsplatzhalter 3"/>
          <p:cNvSpPr>
            <a:spLocks noGrp="1"/>
          </p:cNvSpPr>
          <p:nvPr>
            <p:ph sz="quarter" idx="14"/>
          </p:nvPr>
        </p:nvSpPr>
        <p:spPr>
          <a:xfrm>
            <a:off x="360000" y="1151680"/>
            <a:ext cx="8589392" cy="3775530"/>
          </a:xfrm>
        </p:spPr>
        <p:txBody>
          <a:bodyPr>
            <a:normAutofit/>
          </a:bodyPr>
          <a:lstStyle/>
          <a:p>
            <a:r>
              <a:rPr lang="de-DE" sz="1400" u="sng" dirty="0"/>
              <a:t>Unfall</a:t>
            </a:r>
            <a:r>
              <a:rPr lang="de-DE" sz="1400" dirty="0"/>
              <a:t>: plötzlich eintretendes Schadensereignis mit Verletzung oder Todesfolge</a:t>
            </a:r>
          </a:p>
          <a:p>
            <a:r>
              <a:rPr lang="de-DE" sz="1400" u="sng" dirty="0"/>
              <a:t>Notfall</a:t>
            </a:r>
            <a:r>
              <a:rPr lang="de-DE" sz="1400" dirty="0"/>
              <a:t>: Notsituation, in der medizinische Hilfe/Rettung benötigt wird</a:t>
            </a:r>
          </a:p>
          <a:p>
            <a:r>
              <a:rPr lang="de-DE" sz="1400" u="sng" dirty="0"/>
              <a:t>Blockierung</a:t>
            </a:r>
            <a:r>
              <a:rPr lang="de-DE" sz="1400" dirty="0"/>
              <a:t>: Notsituation, in der keine Verletzung vorliegt, aus der sich die Beteiligten aber nicht mehr mit eigener Kraft befreien können</a:t>
            </a:r>
          </a:p>
          <a:p>
            <a:pPr marL="0" indent="0">
              <a:buNone/>
            </a:pPr>
            <a:endParaRPr lang="de-DE" sz="1400" dirty="0"/>
          </a:p>
          <a:p>
            <a:r>
              <a:rPr lang="de-DE" sz="1400" u="sng" dirty="0"/>
              <a:t>absolute Zahlen</a:t>
            </a:r>
            <a:r>
              <a:rPr lang="de-DE" sz="1400" dirty="0"/>
              <a:t>: wie häufig ist ein Unfall/Notfall passiert, ganze „natürliche“ Zahlen</a:t>
            </a:r>
          </a:p>
          <a:p>
            <a:r>
              <a:rPr lang="de-DE" sz="1400" u="sng" dirty="0"/>
              <a:t>relative Zahlen</a:t>
            </a:r>
            <a:r>
              <a:rPr lang="de-DE" sz="1400" dirty="0"/>
              <a:t>: wie groß ist der Anteil der absoluten Häufigkeit an der Gesamtzahl der 		    	 der Mitglieder (2019: 1,25 </a:t>
            </a:r>
            <a:r>
              <a:rPr lang="de-DE" sz="1400" dirty="0" err="1"/>
              <a:t>Mio</a:t>
            </a:r>
            <a:r>
              <a:rPr lang="de-DE" sz="1400" dirty="0"/>
              <a:t>), Prozentangabe</a:t>
            </a:r>
          </a:p>
          <a:p>
            <a:r>
              <a:rPr lang="de-DE" sz="1400" u="sng" dirty="0"/>
              <a:t>Querschnitt</a:t>
            </a:r>
            <a:r>
              <a:rPr lang="de-DE" sz="1400" dirty="0"/>
              <a:t>: Analyse eines gemessenen Wertes zu einem einzigen Zeitpunkt (hier 12 Monate)</a:t>
            </a:r>
          </a:p>
          <a:p>
            <a:r>
              <a:rPr lang="de-DE" sz="1400" u="sng" dirty="0"/>
              <a:t>Längsschnitt</a:t>
            </a:r>
            <a:r>
              <a:rPr lang="de-DE" sz="1400" dirty="0"/>
              <a:t>: Analyse eines gemessenen Wertes im Zeitablauf (z. B. </a:t>
            </a:r>
            <a:r>
              <a:rPr lang="de-DE" sz="1400" dirty="0">
                <a:latin typeface="Times New Roman" panose="02020603050405020304" pitchFamily="18" charset="0"/>
                <a:cs typeface="Times New Roman" panose="02020603050405020304" pitchFamily="18" charset="0"/>
              </a:rPr>
              <a:t>Ø </a:t>
            </a:r>
            <a:r>
              <a:rPr lang="de-DE" sz="1400" dirty="0"/>
              <a:t>10 Jahre, %-Zunahme/Abnahme)</a:t>
            </a:r>
          </a:p>
          <a:p>
            <a:pPr marL="0" indent="0">
              <a:buNone/>
            </a:pPr>
            <a:endParaRPr lang="de-DE" sz="1400" dirty="0"/>
          </a:p>
          <a:p>
            <a:r>
              <a:rPr lang="de-DE" sz="1400" u="sng" dirty="0"/>
              <a:t>Quelle</a:t>
            </a:r>
            <a:r>
              <a:rPr lang="de-DE" sz="1400" dirty="0"/>
              <a:t>: Die dem Versicherer des DAV gemeldeten Unfälle/Notfälle weltweit (</a:t>
            </a:r>
            <a:r>
              <a:rPr lang="de-DE" sz="1400" u="sng" dirty="0"/>
              <a:t>01.11.18 – 31.10.19</a:t>
            </a:r>
            <a:r>
              <a:rPr lang="de-DE" sz="1400" dirty="0"/>
              <a:t>)</a:t>
            </a:r>
          </a:p>
          <a:p>
            <a:endParaRPr lang="de-DE" dirty="0"/>
          </a:p>
        </p:txBody>
      </p:sp>
      <p:sp>
        <p:nvSpPr>
          <p:cNvPr id="5" name="Textplatzhalter 4"/>
          <p:cNvSpPr>
            <a:spLocks noGrp="1"/>
          </p:cNvSpPr>
          <p:nvPr>
            <p:ph type="body" sz="quarter" idx="15"/>
          </p:nvPr>
        </p:nvSpPr>
        <p:spPr/>
        <p:txBody>
          <a:bodyPr/>
          <a:lstStyle/>
          <a:p>
            <a:endParaRPr lang="de-DE"/>
          </a:p>
        </p:txBody>
      </p:sp>
    </p:spTree>
    <p:extLst>
      <p:ext uri="{BB962C8B-B14F-4D97-AF65-F5344CB8AC3E}">
        <p14:creationId xmlns:p14="http://schemas.microsoft.com/office/powerpoint/2010/main" val="194341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171450" lvl="0" indent="-171450">
              <a:spcBef>
                <a:spcPts val="900"/>
              </a:spcBef>
            </a:pPr>
            <a:r>
              <a:rPr lang="de-DE" sz="1600" b="0" u="sng" dirty="0">
                <a:solidFill>
                  <a:prstClr val="black"/>
                </a:solidFill>
                <a:ea typeface="+mn-ea"/>
                <a:cs typeface="+mn-cs"/>
              </a:rPr>
              <a:t>2019 großer Rückgang der Unfälle/Notfälle beim Wintersport</a:t>
            </a:r>
            <a:r>
              <a:rPr lang="de-DE" sz="1600" b="0" dirty="0">
                <a:solidFill>
                  <a:prstClr val="black"/>
                </a:solidFill>
                <a:ea typeface="+mn-ea"/>
                <a:cs typeface="+mn-cs"/>
              </a:rPr>
              <a:t>	      	vielfältige Gründe</a:t>
            </a:r>
            <a:br>
              <a:rPr lang="de-DE" sz="1600" b="0" dirty="0">
                <a:solidFill>
                  <a:prstClr val="black"/>
                </a:solidFill>
                <a:ea typeface="+mn-ea"/>
                <a:cs typeface="+mn-cs"/>
              </a:rPr>
            </a:br>
            <a:endParaRPr lang="de-DE" b="0" dirty="0"/>
          </a:p>
        </p:txBody>
      </p:sp>
      <p:sp>
        <p:nvSpPr>
          <p:cNvPr id="4" name="Inhaltsplatzhalter 3"/>
          <p:cNvSpPr>
            <a:spLocks noGrp="1"/>
          </p:cNvSpPr>
          <p:nvPr>
            <p:ph sz="quarter" idx="14"/>
          </p:nvPr>
        </p:nvSpPr>
        <p:spPr>
          <a:xfrm>
            <a:off x="360000" y="1195032"/>
            <a:ext cx="8352000" cy="3168000"/>
          </a:xfrm>
        </p:spPr>
        <p:txBody>
          <a:bodyPr/>
          <a:lstStyle/>
          <a:p>
            <a:pPr marL="0" indent="0">
              <a:buNone/>
            </a:pPr>
            <a:r>
              <a:rPr lang="de-DE" i="1" dirty="0"/>
              <a:t>„Beim Wintersport in den Bergen waren Fahrfehler, Gleichgewichtsverlust, Wegrutschen und in der Folge der Sturz die Unfallursache Nummer Eins.“</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5369266" y="526359"/>
            <a:ext cx="451143" cy="207282"/>
          </a:xfrm>
          <a:prstGeom prst="rect">
            <a:avLst/>
          </a:prstGeom>
        </p:spPr>
      </p:pic>
      <p:pic>
        <p:nvPicPr>
          <p:cNvPr id="8" name="Grafik 7">
            <a:extLst>
              <a:ext uri="{FF2B5EF4-FFF2-40B4-BE49-F238E27FC236}">
                <a16:creationId xmlns:a16="http://schemas.microsoft.com/office/drawing/2014/main" id="{12ECB3B5-F5F2-457F-A301-E61E09A6BD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45323" y="1890345"/>
            <a:ext cx="4958861" cy="2206869"/>
          </a:xfrm>
          <a:prstGeom prst="rect">
            <a:avLst/>
          </a:prstGeom>
          <a:noFill/>
          <a:ln>
            <a:noFill/>
          </a:ln>
        </p:spPr>
      </p:pic>
      <p:sp>
        <p:nvSpPr>
          <p:cNvPr id="3" name="Textfeld 2">
            <a:extLst>
              <a:ext uri="{FF2B5EF4-FFF2-40B4-BE49-F238E27FC236}">
                <a16:creationId xmlns:a16="http://schemas.microsoft.com/office/drawing/2014/main" id="{119C7156-E6B0-4929-8F61-7D8803E4DFCE}"/>
              </a:ext>
            </a:extLst>
          </p:cNvPr>
          <p:cNvSpPr txBox="1"/>
          <p:nvPr/>
        </p:nvSpPr>
        <p:spPr>
          <a:xfrm>
            <a:off x="324000" y="4418774"/>
            <a:ext cx="4720440" cy="415498"/>
          </a:xfrm>
          <a:prstGeom prst="rect">
            <a:avLst/>
          </a:prstGeom>
          <a:noFill/>
        </p:spPr>
        <p:txBody>
          <a:bodyPr wrap="square" rtlCol="0">
            <a:spAutoFit/>
          </a:bodyPr>
          <a:lstStyle/>
          <a:p>
            <a:r>
              <a:rPr lang="de-DE" sz="900" i="1" dirty="0"/>
              <a:t>Diagramm: Anteile der Ursachen aller Unfälle und Notfälle auf Piste, Variante und Loipe.</a:t>
            </a:r>
            <a:endParaRPr lang="de-DE" sz="900" b="1" dirty="0"/>
          </a:p>
          <a:p>
            <a:endParaRPr lang="de-DE" sz="1200" dirty="0"/>
          </a:p>
        </p:txBody>
      </p:sp>
    </p:spTree>
    <p:extLst>
      <p:ext uri="{BB962C8B-B14F-4D97-AF65-F5344CB8AC3E}">
        <p14:creationId xmlns:p14="http://schemas.microsoft.com/office/powerpoint/2010/main" val="92146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Kernaussagen für das Bergsportjahr 2019</a:t>
            </a:r>
          </a:p>
        </p:txBody>
      </p:sp>
      <p:sp>
        <p:nvSpPr>
          <p:cNvPr id="4" name="Inhaltsplatzhalter 3"/>
          <p:cNvSpPr>
            <a:spLocks noGrp="1"/>
          </p:cNvSpPr>
          <p:nvPr>
            <p:ph sz="quarter" idx="14"/>
          </p:nvPr>
        </p:nvSpPr>
        <p:spPr/>
        <p:txBody>
          <a:bodyPr/>
          <a:lstStyle/>
          <a:p>
            <a:r>
              <a:rPr lang="de-DE" u="sng" dirty="0"/>
              <a:t>877 Unfälle/Notfälle</a:t>
            </a:r>
            <a:r>
              <a:rPr lang="de-DE" dirty="0"/>
              <a:t>		102 weniger als 2018 = niedrigste Quote seit 20 Jahren 				(00/19): (0,064/0,065 %)</a:t>
            </a:r>
          </a:p>
          <a:p>
            <a:pPr marL="0" indent="0">
              <a:buNone/>
            </a:pPr>
            <a:endParaRPr lang="de-DE" dirty="0"/>
          </a:p>
          <a:p>
            <a:r>
              <a:rPr lang="de-DE" u="sng" dirty="0"/>
              <a:t>54 Tote </a:t>
            </a:r>
            <a:r>
              <a:rPr lang="de-DE" dirty="0"/>
              <a:t>	  23 mehr als 2018 = Quote (0,004 %) bleibt im Streuband der letzten         		  20 Jahre</a:t>
            </a:r>
          </a:p>
          <a:p>
            <a:endParaRPr lang="de-DE" dirty="0"/>
          </a:p>
          <a:p>
            <a:r>
              <a:rPr lang="de-DE" u="sng" dirty="0"/>
              <a:t>Weniger Unfälle/Notfälle beim Wintersport</a:t>
            </a:r>
            <a:r>
              <a:rPr lang="de-DE" dirty="0"/>
              <a:t>	         104 weniger als 2018, weniger Wintersport wegen Katastrophenlage in den Nordalpen möglich</a:t>
            </a:r>
          </a:p>
        </p:txBody>
      </p:sp>
      <p:sp>
        <p:nvSpPr>
          <p:cNvPr id="5" name="Textplatzhalter 4"/>
          <p:cNvSpPr>
            <a:spLocks noGrp="1"/>
          </p:cNvSpPr>
          <p:nvPr>
            <p:ph type="body" sz="quarter" idx="15"/>
          </p:nvPr>
        </p:nvSpPr>
        <p:spPr/>
        <p:txBody>
          <a:bodyPr/>
          <a:lstStyle/>
          <a:p>
            <a:endParaRPr lang="de-DE"/>
          </a:p>
        </p:txBody>
      </p:sp>
      <p:pic>
        <p:nvPicPr>
          <p:cNvPr id="10" name="Grafik 9">
            <a:extLst>
              <a:ext uri="{FF2B5EF4-FFF2-40B4-BE49-F238E27FC236}">
                <a16:creationId xmlns:a16="http://schemas.microsoft.com/office/drawing/2014/main" id="{6A5BD886-B80A-4DD1-95BF-5D8C85703F62}"/>
              </a:ext>
            </a:extLst>
          </p:cNvPr>
          <p:cNvPicPr>
            <a:picLocks noChangeAspect="1"/>
          </p:cNvPicPr>
          <p:nvPr/>
        </p:nvPicPr>
        <p:blipFill>
          <a:blip r:embed="rId3"/>
          <a:stretch>
            <a:fillRect/>
          </a:stretch>
        </p:blipFill>
        <p:spPr>
          <a:xfrm>
            <a:off x="4572000" y="3444641"/>
            <a:ext cx="451143" cy="207282"/>
          </a:xfrm>
          <a:prstGeom prst="rect">
            <a:avLst/>
          </a:prstGeom>
        </p:spPr>
      </p:pic>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570968" y="1698130"/>
            <a:ext cx="451143" cy="207282"/>
          </a:xfrm>
          <a:prstGeom prst="rect">
            <a:avLst/>
          </a:prstGeom>
        </p:spPr>
      </p:pic>
      <p:pic>
        <p:nvPicPr>
          <p:cNvPr id="12" name="Grafik 11">
            <a:extLst>
              <a:ext uri="{FF2B5EF4-FFF2-40B4-BE49-F238E27FC236}">
                <a16:creationId xmlns:a16="http://schemas.microsoft.com/office/drawing/2014/main" id="{78E54018-1590-4340-9EE0-B7131A0AF6D9}"/>
              </a:ext>
            </a:extLst>
          </p:cNvPr>
          <p:cNvPicPr>
            <a:picLocks noChangeAspect="1"/>
          </p:cNvPicPr>
          <p:nvPr/>
        </p:nvPicPr>
        <p:blipFill>
          <a:blip r:embed="rId3"/>
          <a:stretch>
            <a:fillRect/>
          </a:stretch>
        </p:blipFill>
        <p:spPr>
          <a:xfrm>
            <a:off x="1443208" y="2571750"/>
            <a:ext cx="451143" cy="207282"/>
          </a:xfrm>
          <a:prstGeom prst="rect">
            <a:avLst/>
          </a:prstGeom>
        </p:spPr>
      </p:pic>
    </p:spTree>
    <p:extLst>
      <p:ext uri="{BB962C8B-B14F-4D97-AF65-F5344CB8AC3E}">
        <p14:creationId xmlns:p14="http://schemas.microsoft.com/office/powerpoint/2010/main" val="366541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p:txBody>
          <a:bodyPr/>
          <a:lstStyle/>
          <a:p>
            <a:endParaRPr lang="de-DE"/>
          </a:p>
        </p:txBody>
      </p:sp>
      <p:sp>
        <p:nvSpPr>
          <p:cNvPr id="4" name="Titel 3"/>
          <p:cNvSpPr>
            <a:spLocks noGrp="1"/>
          </p:cNvSpPr>
          <p:nvPr>
            <p:ph type="ctrTitle"/>
          </p:nvPr>
        </p:nvSpPr>
        <p:spPr/>
        <p:txBody>
          <a:bodyPr/>
          <a:lstStyle/>
          <a:p>
            <a:pPr algn="ctr"/>
            <a:r>
              <a:rPr lang="de-DE" sz="4400" dirty="0"/>
              <a:t>DAV Bergunfallstatistik 2019</a:t>
            </a:r>
            <a:br>
              <a:rPr lang="de-DE" dirty="0"/>
            </a:br>
            <a:endParaRPr lang="de-DE" sz="2800" dirty="0"/>
          </a:p>
        </p:txBody>
      </p:sp>
      <p:sp>
        <p:nvSpPr>
          <p:cNvPr id="2" name="Textfeld 1">
            <a:extLst>
              <a:ext uri="{FF2B5EF4-FFF2-40B4-BE49-F238E27FC236}">
                <a16:creationId xmlns:a16="http://schemas.microsoft.com/office/drawing/2014/main" id="{3A21B79D-673F-4DF2-8290-CA46EBA20C71}"/>
              </a:ext>
            </a:extLst>
          </p:cNvPr>
          <p:cNvSpPr txBox="1"/>
          <p:nvPr/>
        </p:nvSpPr>
        <p:spPr>
          <a:xfrm>
            <a:off x="677009" y="1009661"/>
            <a:ext cx="7242595" cy="2062103"/>
          </a:xfrm>
          <a:prstGeom prst="rect">
            <a:avLst/>
          </a:prstGeom>
          <a:noFill/>
        </p:spPr>
        <p:txBody>
          <a:bodyPr wrap="square" rtlCol="0">
            <a:spAutoFit/>
          </a:bodyPr>
          <a:lstStyle/>
          <a:p>
            <a:r>
              <a:rPr lang="de-DE" sz="1600" i="1" dirty="0"/>
              <a:t>Das Bergsportjahr 2019 setzt die Abnahme des Risikos für Unfälle und Notfälle im langjährigen Blick fort. </a:t>
            </a:r>
          </a:p>
          <a:p>
            <a:endParaRPr lang="de-DE" sz="1600" i="1" dirty="0"/>
          </a:p>
          <a:p>
            <a:r>
              <a:rPr lang="de-DE" sz="1600" i="1" dirty="0"/>
              <a:t>Der Deutsche Alpenverein setzt auf Aufklärung, Information, Ausbildung und Prävention zur Unfallvermeidung und für gesunde sichere Bergerlebnisse.</a:t>
            </a:r>
          </a:p>
          <a:p>
            <a:endParaRPr lang="de-DE" sz="1600" i="1" dirty="0"/>
          </a:p>
          <a:p>
            <a:r>
              <a:rPr lang="de-DE" sz="1600" i="1" dirty="0"/>
              <a:t>Respekt vor der Natur, Fitness, gute Ausrüstung und intensives Tourenplanen sind die Ratschläge des DAV für alle Bergsportlerinnen und Bergsportler.</a:t>
            </a:r>
          </a:p>
        </p:txBody>
      </p:sp>
    </p:spTree>
    <p:extLst>
      <p:ext uri="{BB962C8B-B14F-4D97-AF65-F5344CB8AC3E}">
        <p14:creationId xmlns:p14="http://schemas.microsoft.com/office/powerpoint/2010/main" val="312305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996" y="1393440"/>
            <a:ext cx="7380000" cy="810000"/>
          </a:xfrm>
        </p:spPr>
        <p:txBody>
          <a:bodyPr/>
          <a:lstStyle/>
          <a:p>
            <a:pPr>
              <a:lnSpc>
                <a:spcPct val="150000"/>
              </a:lnSpc>
            </a:pPr>
            <a:r>
              <a:rPr lang="de-DE" dirty="0"/>
              <a:t>Unfälle und Notfälle </a:t>
            </a:r>
            <a:br>
              <a:rPr lang="de-DE" dirty="0"/>
            </a:br>
            <a:r>
              <a:rPr lang="de-DE" dirty="0"/>
              <a:t>im Bergsportjahr 2019</a:t>
            </a:r>
            <a:br>
              <a:rPr lang="de-DE" dirty="0"/>
            </a:br>
            <a:r>
              <a:rPr lang="de-DE" dirty="0"/>
              <a:t>Kernaussagen und Überblick</a:t>
            </a:r>
          </a:p>
        </p:txBody>
      </p:sp>
      <p:sp>
        <p:nvSpPr>
          <p:cNvPr id="4" name="Textplatzhalter 3"/>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22678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Kernaussagen für das Bergsportjahr 2019</a:t>
            </a:r>
          </a:p>
        </p:txBody>
      </p:sp>
      <p:sp>
        <p:nvSpPr>
          <p:cNvPr id="4" name="Inhaltsplatzhalter 3"/>
          <p:cNvSpPr>
            <a:spLocks noGrp="1"/>
          </p:cNvSpPr>
          <p:nvPr>
            <p:ph sz="quarter" idx="14"/>
          </p:nvPr>
        </p:nvSpPr>
        <p:spPr/>
        <p:txBody>
          <a:bodyPr/>
          <a:lstStyle/>
          <a:p>
            <a:r>
              <a:rPr lang="de-DE" u="sng" dirty="0"/>
              <a:t>877 Unfälle/Notfälle</a:t>
            </a:r>
            <a:r>
              <a:rPr lang="de-DE" dirty="0"/>
              <a:t>		102 weniger als 2018 = niedrigste Quote seit 20 Jahren 				(00/19): (0,064/0,065 %)</a:t>
            </a:r>
          </a:p>
          <a:p>
            <a:pPr marL="0" indent="0">
              <a:buNone/>
            </a:pPr>
            <a:endParaRPr lang="de-DE" dirty="0"/>
          </a:p>
          <a:p>
            <a:r>
              <a:rPr lang="de-DE" u="sng" dirty="0"/>
              <a:t>54 Tote </a:t>
            </a:r>
            <a:r>
              <a:rPr lang="de-DE" dirty="0"/>
              <a:t>	  23 mehr als 2018 = Quote (0,004 %) bleibt im Streuband                                                    		  der letzten 20 Jahre</a:t>
            </a:r>
          </a:p>
          <a:p>
            <a:endParaRPr lang="de-DE" dirty="0"/>
          </a:p>
          <a:p>
            <a:r>
              <a:rPr lang="de-DE" u="sng" dirty="0"/>
              <a:t>Weniger Unfälle/Notfälle beim Wintersport</a:t>
            </a:r>
            <a:r>
              <a:rPr lang="de-DE" dirty="0"/>
              <a:t>	         104 weniger als 2018, Beeinflussung durch die Katastrophenlage in den Nordalpen im Januar 2019</a:t>
            </a:r>
          </a:p>
        </p:txBody>
      </p:sp>
      <p:sp>
        <p:nvSpPr>
          <p:cNvPr id="5" name="Textplatzhalter 4"/>
          <p:cNvSpPr>
            <a:spLocks noGrp="1"/>
          </p:cNvSpPr>
          <p:nvPr>
            <p:ph type="body" sz="quarter" idx="15"/>
          </p:nvPr>
        </p:nvSpPr>
        <p:spPr/>
        <p:txBody>
          <a:bodyPr/>
          <a:lstStyle/>
          <a:p>
            <a:endParaRPr lang="de-DE"/>
          </a:p>
        </p:txBody>
      </p:sp>
      <p:pic>
        <p:nvPicPr>
          <p:cNvPr id="10" name="Grafik 9">
            <a:extLst>
              <a:ext uri="{FF2B5EF4-FFF2-40B4-BE49-F238E27FC236}">
                <a16:creationId xmlns:a16="http://schemas.microsoft.com/office/drawing/2014/main" id="{6A5BD886-B80A-4DD1-95BF-5D8C85703F62}"/>
              </a:ext>
            </a:extLst>
          </p:cNvPr>
          <p:cNvPicPr>
            <a:picLocks noChangeAspect="1"/>
          </p:cNvPicPr>
          <p:nvPr/>
        </p:nvPicPr>
        <p:blipFill>
          <a:blip r:embed="rId3"/>
          <a:stretch>
            <a:fillRect/>
          </a:stretch>
        </p:blipFill>
        <p:spPr>
          <a:xfrm>
            <a:off x="4572000" y="3437021"/>
            <a:ext cx="451143" cy="207282"/>
          </a:xfrm>
          <a:prstGeom prst="rect">
            <a:avLst/>
          </a:prstGeom>
        </p:spPr>
      </p:pic>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570968" y="1698130"/>
            <a:ext cx="451143" cy="207282"/>
          </a:xfrm>
          <a:prstGeom prst="rect">
            <a:avLst/>
          </a:prstGeom>
        </p:spPr>
      </p:pic>
      <p:pic>
        <p:nvPicPr>
          <p:cNvPr id="12" name="Grafik 11">
            <a:extLst>
              <a:ext uri="{FF2B5EF4-FFF2-40B4-BE49-F238E27FC236}">
                <a16:creationId xmlns:a16="http://schemas.microsoft.com/office/drawing/2014/main" id="{78E54018-1590-4340-9EE0-B7131A0AF6D9}"/>
              </a:ext>
            </a:extLst>
          </p:cNvPr>
          <p:cNvPicPr>
            <a:picLocks noChangeAspect="1"/>
          </p:cNvPicPr>
          <p:nvPr/>
        </p:nvPicPr>
        <p:blipFill>
          <a:blip r:embed="rId3"/>
          <a:stretch>
            <a:fillRect/>
          </a:stretch>
        </p:blipFill>
        <p:spPr>
          <a:xfrm>
            <a:off x="1443208" y="2571750"/>
            <a:ext cx="451143" cy="207282"/>
          </a:xfrm>
          <a:prstGeom prst="rect">
            <a:avLst/>
          </a:prstGeom>
        </p:spPr>
      </p:pic>
    </p:spTree>
    <p:extLst>
      <p:ext uri="{BB962C8B-B14F-4D97-AF65-F5344CB8AC3E}">
        <p14:creationId xmlns:p14="http://schemas.microsoft.com/office/powerpoint/2010/main" val="64839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Kernaussagen für das Bergsportjahr 2019</a:t>
            </a:r>
          </a:p>
        </p:txBody>
      </p:sp>
      <p:sp>
        <p:nvSpPr>
          <p:cNvPr id="4" name="Inhaltsplatzhalter 3"/>
          <p:cNvSpPr>
            <a:spLocks noGrp="1"/>
          </p:cNvSpPr>
          <p:nvPr>
            <p:ph sz="quarter" idx="14"/>
          </p:nvPr>
        </p:nvSpPr>
        <p:spPr>
          <a:xfrm>
            <a:off x="374004" y="1215571"/>
            <a:ext cx="8352000" cy="3168000"/>
          </a:xfrm>
        </p:spPr>
        <p:txBody>
          <a:bodyPr/>
          <a:lstStyle/>
          <a:p>
            <a:r>
              <a:rPr lang="de-DE" u="sng" dirty="0"/>
              <a:t>877 Unfälle/Notfälle</a:t>
            </a:r>
            <a:r>
              <a:rPr lang="de-DE" dirty="0"/>
              <a:t>		102 weniger als 2018 = niedrigste Quote seit 20 Jahren 				(00/19): (0,064/0,065 %)</a:t>
            </a:r>
          </a:p>
          <a:p>
            <a:pPr marL="0" indent="0">
              <a:buNone/>
            </a:pPr>
            <a:endParaRPr lang="de-DE" dirty="0"/>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631928" y="1317130"/>
            <a:ext cx="451143" cy="207282"/>
          </a:xfrm>
          <a:prstGeom prst="rect">
            <a:avLst/>
          </a:prstGeom>
        </p:spPr>
      </p:pic>
      <p:pic>
        <p:nvPicPr>
          <p:cNvPr id="8" name="Grafik 7">
            <a:extLst>
              <a:ext uri="{FF2B5EF4-FFF2-40B4-BE49-F238E27FC236}">
                <a16:creationId xmlns:a16="http://schemas.microsoft.com/office/drawing/2014/main" id="{4F32C193-6A6F-467C-9B4A-F49D4CA95B4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47691" y="1991183"/>
            <a:ext cx="4628369" cy="2493947"/>
          </a:xfrm>
          <a:prstGeom prst="rect">
            <a:avLst/>
          </a:prstGeom>
          <a:noFill/>
          <a:ln>
            <a:noFill/>
          </a:ln>
        </p:spPr>
      </p:pic>
      <p:cxnSp>
        <p:nvCxnSpPr>
          <p:cNvPr id="6" name="Gerade Verbindung mit Pfeil 5">
            <a:extLst>
              <a:ext uri="{FF2B5EF4-FFF2-40B4-BE49-F238E27FC236}">
                <a16:creationId xmlns:a16="http://schemas.microsoft.com/office/drawing/2014/main" id="{E950643C-CC38-4831-BEC6-59FDB2541CBD}"/>
              </a:ext>
            </a:extLst>
          </p:cNvPr>
          <p:cNvCxnSpPr/>
          <p:nvPr/>
        </p:nvCxnSpPr>
        <p:spPr>
          <a:xfrm>
            <a:off x="4777740" y="2872740"/>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2BA49901-CB27-4C80-B3DB-6DEBE65A5214}"/>
              </a:ext>
            </a:extLst>
          </p:cNvPr>
          <p:cNvPicPr>
            <a:picLocks noChangeAspect="1"/>
          </p:cNvPicPr>
          <p:nvPr/>
        </p:nvPicPr>
        <p:blipFill>
          <a:blip r:embed="rId5"/>
          <a:stretch>
            <a:fillRect/>
          </a:stretch>
        </p:blipFill>
        <p:spPr>
          <a:xfrm>
            <a:off x="4870697" y="2513045"/>
            <a:ext cx="164606" cy="359695"/>
          </a:xfrm>
          <a:prstGeom prst="rect">
            <a:avLst/>
          </a:prstGeom>
        </p:spPr>
      </p:pic>
      <p:pic>
        <p:nvPicPr>
          <p:cNvPr id="9" name="Grafik 8">
            <a:extLst>
              <a:ext uri="{FF2B5EF4-FFF2-40B4-BE49-F238E27FC236}">
                <a16:creationId xmlns:a16="http://schemas.microsoft.com/office/drawing/2014/main" id="{8407216C-9422-4E3F-9531-7523698721B4}"/>
              </a:ext>
            </a:extLst>
          </p:cNvPr>
          <p:cNvPicPr>
            <a:picLocks noChangeAspect="1"/>
          </p:cNvPicPr>
          <p:nvPr/>
        </p:nvPicPr>
        <p:blipFill>
          <a:blip r:embed="rId5"/>
          <a:stretch>
            <a:fillRect/>
          </a:stretch>
        </p:blipFill>
        <p:spPr>
          <a:xfrm>
            <a:off x="5035303" y="2411486"/>
            <a:ext cx="164606" cy="359695"/>
          </a:xfrm>
          <a:prstGeom prst="rect">
            <a:avLst/>
          </a:prstGeom>
        </p:spPr>
      </p:pic>
      <p:pic>
        <p:nvPicPr>
          <p:cNvPr id="13" name="Grafik 12">
            <a:extLst>
              <a:ext uri="{FF2B5EF4-FFF2-40B4-BE49-F238E27FC236}">
                <a16:creationId xmlns:a16="http://schemas.microsoft.com/office/drawing/2014/main" id="{4DDC679C-CB46-4072-A912-A961583AD81E}"/>
              </a:ext>
            </a:extLst>
          </p:cNvPr>
          <p:cNvPicPr>
            <a:picLocks noChangeAspect="1"/>
          </p:cNvPicPr>
          <p:nvPr/>
        </p:nvPicPr>
        <p:blipFill>
          <a:blip r:embed="rId5"/>
          <a:stretch>
            <a:fillRect/>
          </a:stretch>
        </p:blipFill>
        <p:spPr>
          <a:xfrm>
            <a:off x="5199909" y="2439876"/>
            <a:ext cx="164606" cy="359695"/>
          </a:xfrm>
          <a:prstGeom prst="rect">
            <a:avLst/>
          </a:prstGeom>
        </p:spPr>
      </p:pic>
      <p:pic>
        <p:nvPicPr>
          <p:cNvPr id="14" name="Grafik 13">
            <a:extLst>
              <a:ext uri="{FF2B5EF4-FFF2-40B4-BE49-F238E27FC236}">
                <a16:creationId xmlns:a16="http://schemas.microsoft.com/office/drawing/2014/main" id="{775780F7-59C5-40BA-BE06-FAB354547AA0}"/>
              </a:ext>
            </a:extLst>
          </p:cNvPr>
          <p:cNvPicPr>
            <a:picLocks noChangeAspect="1"/>
          </p:cNvPicPr>
          <p:nvPr/>
        </p:nvPicPr>
        <p:blipFill>
          <a:blip r:embed="rId5"/>
          <a:stretch>
            <a:fillRect/>
          </a:stretch>
        </p:blipFill>
        <p:spPr>
          <a:xfrm>
            <a:off x="5512294" y="3209152"/>
            <a:ext cx="164606" cy="359695"/>
          </a:xfrm>
          <a:prstGeom prst="rect">
            <a:avLst/>
          </a:prstGeom>
        </p:spPr>
      </p:pic>
      <p:pic>
        <p:nvPicPr>
          <p:cNvPr id="15" name="Grafik 14">
            <a:extLst>
              <a:ext uri="{FF2B5EF4-FFF2-40B4-BE49-F238E27FC236}">
                <a16:creationId xmlns:a16="http://schemas.microsoft.com/office/drawing/2014/main" id="{49E7F329-3A53-46A5-923F-477C63604E29}"/>
              </a:ext>
            </a:extLst>
          </p:cNvPr>
          <p:cNvPicPr>
            <a:picLocks noChangeAspect="1"/>
          </p:cNvPicPr>
          <p:nvPr/>
        </p:nvPicPr>
        <p:blipFill>
          <a:blip r:embed="rId5"/>
          <a:stretch>
            <a:fillRect/>
          </a:stretch>
        </p:blipFill>
        <p:spPr>
          <a:xfrm>
            <a:off x="5904088" y="2513044"/>
            <a:ext cx="164606" cy="359695"/>
          </a:xfrm>
          <a:prstGeom prst="rect">
            <a:avLst/>
          </a:prstGeom>
        </p:spPr>
      </p:pic>
      <p:pic>
        <p:nvPicPr>
          <p:cNvPr id="16" name="Grafik 15">
            <a:extLst>
              <a:ext uri="{FF2B5EF4-FFF2-40B4-BE49-F238E27FC236}">
                <a16:creationId xmlns:a16="http://schemas.microsoft.com/office/drawing/2014/main" id="{F7345230-23CE-4964-AEFA-F57105B694FE}"/>
              </a:ext>
            </a:extLst>
          </p:cNvPr>
          <p:cNvPicPr>
            <a:picLocks noChangeAspect="1"/>
          </p:cNvPicPr>
          <p:nvPr/>
        </p:nvPicPr>
        <p:blipFill>
          <a:blip r:embed="rId5"/>
          <a:stretch>
            <a:fillRect/>
          </a:stretch>
        </p:blipFill>
        <p:spPr>
          <a:xfrm>
            <a:off x="6225680" y="2650205"/>
            <a:ext cx="164606" cy="359695"/>
          </a:xfrm>
          <a:prstGeom prst="rect">
            <a:avLst/>
          </a:prstGeom>
        </p:spPr>
      </p:pic>
      <p:pic>
        <p:nvPicPr>
          <p:cNvPr id="23" name="Grafik 22">
            <a:extLst>
              <a:ext uri="{FF2B5EF4-FFF2-40B4-BE49-F238E27FC236}">
                <a16:creationId xmlns:a16="http://schemas.microsoft.com/office/drawing/2014/main" id="{1DD12535-3B47-4D95-BED9-2E24395D519A}"/>
              </a:ext>
            </a:extLst>
          </p:cNvPr>
          <p:cNvPicPr>
            <a:picLocks noChangeAspect="1"/>
          </p:cNvPicPr>
          <p:nvPr/>
        </p:nvPicPr>
        <p:blipFill>
          <a:blip r:embed="rId6"/>
          <a:stretch>
            <a:fillRect/>
          </a:stretch>
        </p:blipFill>
        <p:spPr>
          <a:xfrm rot="10800000">
            <a:off x="6421385" y="2967212"/>
            <a:ext cx="164606" cy="359695"/>
          </a:xfrm>
          <a:prstGeom prst="rect">
            <a:avLst/>
          </a:prstGeom>
        </p:spPr>
      </p:pic>
      <p:cxnSp>
        <p:nvCxnSpPr>
          <p:cNvPr id="32" name="Gerade Verbindung mit Pfeil 31">
            <a:extLst>
              <a:ext uri="{FF2B5EF4-FFF2-40B4-BE49-F238E27FC236}">
                <a16:creationId xmlns:a16="http://schemas.microsoft.com/office/drawing/2014/main" id="{0162D548-B444-49D0-BE67-A1C7E158F1F8}"/>
              </a:ext>
            </a:extLst>
          </p:cNvPr>
          <p:cNvCxnSpPr/>
          <p:nvPr/>
        </p:nvCxnSpPr>
        <p:spPr>
          <a:xfrm flipV="1">
            <a:off x="5500088" y="2763834"/>
            <a:ext cx="0" cy="310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Grafik 32">
            <a:extLst>
              <a:ext uri="{FF2B5EF4-FFF2-40B4-BE49-F238E27FC236}">
                <a16:creationId xmlns:a16="http://schemas.microsoft.com/office/drawing/2014/main" id="{2047209C-90A8-4F6A-A432-ACD9EA6F4931}"/>
              </a:ext>
            </a:extLst>
          </p:cNvPr>
          <p:cNvPicPr>
            <a:picLocks noChangeAspect="1"/>
          </p:cNvPicPr>
          <p:nvPr/>
        </p:nvPicPr>
        <p:blipFill>
          <a:blip r:embed="rId7"/>
          <a:stretch>
            <a:fillRect/>
          </a:stretch>
        </p:blipFill>
        <p:spPr>
          <a:xfrm>
            <a:off x="4383151" y="2813256"/>
            <a:ext cx="164606" cy="396274"/>
          </a:xfrm>
          <a:prstGeom prst="rect">
            <a:avLst/>
          </a:prstGeom>
        </p:spPr>
      </p:pic>
      <p:pic>
        <p:nvPicPr>
          <p:cNvPr id="34" name="Grafik 33">
            <a:extLst>
              <a:ext uri="{FF2B5EF4-FFF2-40B4-BE49-F238E27FC236}">
                <a16:creationId xmlns:a16="http://schemas.microsoft.com/office/drawing/2014/main" id="{82907EC7-5470-4D37-AA7D-93EFA4E4AFBA}"/>
              </a:ext>
            </a:extLst>
          </p:cNvPr>
          <p:cNvPicPr>
            <a:picLocks noChangeAspect="1"/>
          </p:cNvPicPr>
          <p:nvPr/>
        </p:nvPicPr>
        <p:blipFill>
          <a:blip r:embed="rId7"/>
          <a:stretch>
            <a:fillRect/>
          </a:stretch>
        </p:blipFill>
        <p:spPr>
          <a:xfrm>
            <a:off x="4544621" y="2967212"/>
            <a:ext cx="164606" cy="396274"/>
          </a:xfrm>
          <a:prstGeom prst="rect">
            <a:avLst/>
          </a:prstGeom>
        </p:spPr>
      </p:pic>
      <p:pic>
        <p:nvPicPr>
          <p:cNvPr id="35" name="Grafik 34">
            <a:extLst>
              <a:ext uri="{FF2B5EF4-FFF2-40B4-BE49-F238E27FC236}">
                <a16:creationId xmlns:a16="http://schemas.microsoft.com/office/drawing/2014/main" id="{7B5671B4-7160-4928-B056-D385C7A599CC}"/>
              </a:ext>
            </a:extLst>
          </p:cNvPr>
          <p:cNvPicPr>
            <a:picLocks noChangeAspect="1"/>
          </p:cNvPicPr>
          <p:nvPr/>
        </p:nvPicPr>
        <p:blipFill>
          <a:blip r:embed="rId7"/>
          <a:stretch>
            <a:fillRect/>
          </a:stretch>
        </p:blipFill>
        <p:spPr>
          <a:xfrm>
            <a:off x="5698278" y="2494754"/>
            <a:ext cx="164606" cy="396274"/>
          </a:xfrm>
          <a:prstGeom prst="rect">
            <a:avLst/>
          </a:prstGeom>
        </p:spPr>
      </p:pic>
      <p:cxnSp>
        <p:nvCxnSpPr>
          <p:cNvPr id="37" name="Gerade Verbindung mit Pfeil 36">
            <a:extLst>
              <a:ext uri="{FF2B5EF4-FFF2-40B4-BE49-F238E27FC236}">
                <a16:creationId xmlns:a16="http://schemas.microsoft.com/office/drawing/2014/main" id="{2D56CF39-75D5-45B4-A8CD-1DBF4C9BEF27}"/>
              </a:ext>
            </a:extLst>
          </p:cNvPr>
          <p:cNvCxnSpPr/>
          <p:nvPr/>
        </p:nvCxnSpPr>
        <p:spPr>
          <a:xfrm>
            <a:off x="6033663" y="2357573"/>
            <a:ext cx="274320" cy="0"/>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Grafik 38">
            <a:extLst>
              <a:ext uri="{FF2B5EF4-FFF2-40B4-BE49-F238E27FC236}">
                <a16:creationId xmlns:a16="http://schemas.microsoft.com/office/drawing/2014/main" id="{F9400FA6-E810-47AE-8EA5-965BE92F761F}"/>
              </a:ext>
            </a:extLst>
          </p:cNvPr>
          <p:cNvPicPr>
            <a:picLocks noChangeAspect="1"/>
          </p:cNvPicPr>
          <p:nvPr/>
        </p:nvPicPr>
        <p:blipFill>
          <a:blip r:embed="rId8"/>
          <a:stretch>
            <a:fillRect/>
          </a:stretch>
        </p:blipFill>
        <p:spPr>
          <a:xfrm>
            <a:off x="3905356" y="2275270"/>
            <a:ext cx="438950" cy="164606"/>
          </a:xfrm>
          <a:prstGeom prst="rect">
            <a:avLst/>
          </a:prstGeom>
        </p:spPr>
      </p:pic>
      <p:pic>
        <p:nvPicPr>
          <p:cNvPr id="40" name="Grafik 39">
            <a:extLst>
              <a:ext uri="{FF2B5EF4-FFF2-40B4-BE49-F238E27FC236}">
                <a16:creationId xmlns:a16="http://schemas.microsoft.com/office/drawing/2014/main" id="{0C1D6070-9922-4D1B-8D3E-C72ED95BA3E1}"/>
              </a:ext>
            </a:extLst>
          </p:cNvPr>
          <p:cNvPicPr>
            <a:picLocks noChangeAspect="1"/>
          </p:cNvPicPr>
          <p:nvPr/>
        </p:nvPicPr>
        <p:blipFill>
          <a:blip r:embed="rId7"/>
          <a:stretch>
            <a:fillRect/>
          </a:stretch>
        </p:blipFill>
        <p:spPr>
          <a:xfrm>
            <a:off x="4228355" y="2439876"/>
            <a:ext cx="164606" cy="396274"/>
          </a:xfrm>
          <a:prstGeom prst="rect">
            <a:avLst/>
          </a:prstGeom>
        </p:spPr>
      </p:pic>
      <p:pic>
        <p:nvPicPr>
          <p:cNvPr id="41" name="Grafik 40">
            <a:extLst>
              <a:ext uri="{FF2B5EF4-FFF2-40B4-BE49-F238E27FC236}">
                <a16:creationId xmlns:a16="http://schemas.microsoft.com/office/drawing/2014/main" id="{6D301B59-CF93-4D51-80FE-FC5152829390}"/>
              </a:ext>
            </a:extLst>
          </p:cNvPr>
          <p:cNvPicPr>
            <a:picLocks noChangeAspect="1"/>
          </p:cNvPicPr>
          <p:nvPr/>
        </p:nvPicPr>
        <p:blipFill>
          <a:blip r:embed="rId7"/>
          <a:stretch>
            <a:fillRect/>
          </a:stretch>
        </p:blipFill>
        <p:spPr>
          <a:xfrm>
            <a:off x="2670993" y="2573044"/>
            <a:ext cx="164606" cy="396274"/>
          </a:xfrm>
          <a:prstGeom prst="rect">
            <a:avLst/>
          </a:prstGeom>
        </p:spPr>
      </p:pic>
      <p:pic>
        <p:nvPicPr>
          <p:cNvPr id="42" name="Grafik 41">
            <a:extLst>
              <a:ext uri="{FF2B5EF4-FFF2-40B4-BE49-F238E27FC236}">
                <a16:creationId xmlns:a16="http://schemas.microsoft.com/office/drawing/2014/main" id="{FADBEE17-4365-4E50-93D6-D632C64809EC}"/>
              </a:ext>
            </a:extLst>
          </p:cNvPr>
          <p:cNvPicPr>
            <a:picLocks noChangeAspect="1"/>
          </p:cNvPicPr>
          <p:nvPr/>
        </p:nvPicPr>
        <p:blipFill>
          <a:blip r:embed="rId7"/>
          <a:stretch>
            <a:fillRect/>
          </a:stretch>
        </p:blipFill>
        <p:spPr>
          <a:xfrm>
            <a:off x="2835599" y="2159436"/>
            <a:ext cx="164606" cy="396274"/>
          </a:xfrm>
          <a:prstGeom prst="rect">
            <a:avLst/>
          </a:prstGeom>
        </p:spPr>
      </p:pic>
      <p:pic>
        <p:nvPicPr>
          <p:cNvPr id="43" name="Grafik 42">
            <a:extLst>
              <a:ext uri="{FF2B5EF4-FFF2-40B4-BE49-F238E27FC236}">
                <a16:creationId xmlns:a16="http://schemas.microsoft.com/office/drawing/2014/main" id="{75F19F85-A5A7-41D8-9CDB-D19AD627C9B8}"/>
              </a:ext>
            </a:extLst>
          </p:cNvPr>
          <p:cNvPicPr>
            <a:picLocks noChangeAspect="1"/>
          </p:cNvPicPr>
          <p:nvPr/>
        </p:nvPicPr>
        <p:blipFill>
          <a:blip r:embed="rId7"/>
          <a:stretch>
            <a:fillRect/>
          </a:stretch>
        </p:blipFill>
        <p:spPr>
          <a:xfrm>
            <a:off x="3012103" y="2077133"/>
            <a:ext cx="164606" cy="396274"/>
          </a:xfrm>
          <a:prstGeom prst="rect">
            <a:avLst/>
          </a:prstGeom>
        </p:spPr>
      </p:pic>
      <p:pic>
        <p:nvPicPr>
          <p:cNvPr id="44" name="Grafik 43">
            <a:extLst>
              <a:ext uri="{FF2B5EF4-FFF2-40B4-BE49-F238E27FC236}">
                <a16:creationId xmlns:a16="http://schemas.microsoft.com/office/drawing/2014/main" id="{4CACD89D-F6D4-4E79-A27A-0F3450ACA552}"/>
              </a:ext>
            </a:extLst>
          </p:cNvPr>
          <p:cNvPicPr>
            <a:picLocks noChangeAspect="1"/>
          </p:cNvPicPr>
          <p:nvPr/>
        </p:nvPicPr>
        <p:blipFill>
          <a:blip r:embed="rId7"/>
          <a:stretch>
            <a:fillRect/>
          </a:stretch>
        </p:blipFill>
        <p:spPr>
          <a:xfrm>
            <a:off x="3193182" y="1977419"/>
            <a:ext cx="164606" cy="396274"/>
          </a:xfrm>
          <a:prstGeom prst="rect">
            <a:avLst/>
          </a:prstGeom>
        </p:spPr>
      </p:pic>
      <p:pic>
        <p:nvPicPr>
          <p:cNvPr id="45" name="Grafik 44">
            <a:extLst>
              <a:ext uri="{FF2B5EF4-FFF2-40B4-BE49-F238E27FC236}">
                <a16:creationId xmlns:a16="http://schemas.microsoft.com/office/drawing/2014/main" id="{B9AE6A5A-1398-49A9-9BAC-F547939EB0B6}"/>
              </a:ext>
            </a:extLst>
          </p:cNvPr>
          <p:cNvPicPr>
            <a:picLocks noChangeAspect="1"/>
          </p:cNvPicPr>
          <p:nvPr/>
        </p:nvPicPr>
        <p:blipFill>
          <a:blip r:embed="rId5"/>
          <a:stretch>
            <a:fillRect/>
          </a:stretch>
        </p:blipFill>
        <p:spPr>
          <a:xfrm>
            <a:off x="2518547" y="3165349"/>
            <a:ext cx="164606" cy="359695"/>
          </a:xfrm>
          <a:prstGeom prst="rect">
            <a:avLst/>
          </a:prstGeom>
        </p:spPr>
      </p:pic>
      <p:pic>
        <p:nvPicPr>
          <p:cNvPr id="46" name="Grafik 45">
            <a:extLst>
              <a:ext uri="{FF2B5EF4-FFF2-40B4-BE49-F238E27FC236}">
                <a16:creationId xmlns:a16="http://schemas.microsoft.com/office/drawing/2014/main" id="{D7F9AC00-CEA5-468B-A4E9-182AEF41AB57}"/>
              </a:ext>
            </a:extLst>
          </p:cNvPr>
          <p:cNvPicPr>
            <a:picLocks noChangeAspect="1"/>
          </p:cNvPicPr>
          <p:nvPr/>
        </p:nvPicPr>
        <p:blipFill>
          <a:blip r:embed="rId5"/>
          <a:stretch>
            <a:fillRect/>
          </a:stretch>
        </p:blipFill>
        <p:spPr>
          <a:xfrm>
            <a:off x="3361581" y="2823131"/>
            <a:ext cx="164606" cy="359695"/>
          </a:xfrm>
          <a:prstGeom prst="rect">
            <a:avLst/>
          </a:prstGeom>
        </p:spPr>
      </p:pic>
      <p:pic>
        <p:nvPicPr>
          <p:cNvPr id="47" name="Grafik 46">
            <a:extLst>
              <a:ext uri="{FF2B5EF4-FFF2-40B4-BE49-F238E27FC236}">
                <a16:creationId xmlns:a16="http://schemas.microsoft.com/office/drawing/2014/main" id="{CCABCA7E-B6A0-4717-9B84-C37CB781D4FF}"/>
              </a:ext>
            </a:extLst>
          </p:cNvPr>
          <p:cNvPicPr>
            <a:picLocks noChangeAspect="1"/>
          </p:cNvPicPr>
          <p:nvPr/>
        </p:nvPicPr>
        <p:blipFill>
          <a:blip r:embed="rId5"/>
          <a:stretch>
            <a:fillRect/>
          </a:stretch>
        </p:blipFill>
        <p:spPr>
          <a:xfrm>
            <a:off x="3692520" y="2894043"/>
            <a:ext cx="164606" cy="359695"/>
          </a:xfrm>
          <a:prstGeom prst="rect">
            <a:avLst/>
          </a:prstGeom>
        </p:spPr>
      </p:pic>
      <p:pic>
        <p:nvPicPr>
          <p:cNvPr id="48" name="Grafik 47">
            <a:extLst>
              <a:ext uri="{FF2B5EF4-FFF2-40B4-BE49-F238E27FC236}">
                <a16:creationId xmlns:a16="http://schemas.microsoft.com/office/drawing/2014/main" id="{8A78D94C-5704-4810-ADCB-5E75F870000E}"/>
              </a:ext>
            </a:extLst>
          </p:cNvPr>
          <p:cNvPicPr>
            <a:picLocks noChangeAspect="1"/>
          </p:cNvPicPr>
          <p:nvPr/>
        </p:nvPicPr>
        <p:blipFill>
          <a:blip r:embed="rId7"/>
          <a:stretch>
            <a:fillRect/>
          </a:stretch>
        </p:blipFill>
        <p:spPr>
          <a:xfrm>
            <a:off x="3529482" y="2857464"/>
            <a:ext cx="164606" cy="396274"/>
          </a:xfrm>
          <a:prstGeom prst="rect">
            <a:avLst/>
          </a:prstGeom>
        </p:spPr>
      </p:pic>
      <p:pic>
        <p:nvPicPr>
          <p:cNvPr id="49" name="Grafik 48">
            <a:extLst>
              <a:ext uri="{FF2B5EF4-FFF2-40B4-BE49-F238E27FC236}">
                <a16:creationId xmlns:a16="http://schemas.microsoft.com/office/drawing/2014/main" id="{B5C76AAF-CBEA-4E2F-A147-C553EF7973BA}"/>
              </a:ext>
            </a:extLst>
          </p:cNvPr>
          <p:cNvPicPr>
            <a:picLocks noChangeAspect="1"/>
          </p:cNvPicPr>
          <p:nvPr/>
        </p:nvPicPr>
        <p:blipFill>
          <a:blip r:embed="rId7"/>
          <a:stretch>
            <a:fillRect/>
          </a:stretch>
        </p:blipFill>
        <p:spPr>
          <a:xfrm>
            <a:off x="3856781" y="2195059"/>
            <a:ext cx="164606" cy="396274"/>
          </a:xfrm>
          <a:prstGeom prst="rect">
            <a:avLst/>
          </a:prstGeom>
        </p:spPr>
      </p:pic>
      <p:sp>
        <p:nvSpPr>
          <p:cNvPr id="50" name="Textfeld 49">
            <a:extLst>
              <a:ext uri="{FF2B5EF4-FFF2-40B4-BE49-F238E27FC236}">
                <a16:creationId xmlns:a16="http://schemas.microsoft.com/office/drawing/2014/main" id="{7BADC708-2ACD-46A4-9B0D-318BC10A23BE}"/>
              </a:ext>
            </a:extLst>
          </p:cNvPr>
          <p:cNvSpPr txBox="1"/>
          <p:nvPr/>
        </p:nvSpPr>
        <p:spPr>
          <a:xfrm>
            <a:off x="7196309" y="4152738"/>
            <a:ext cx="1662981" cy="461665"/>
          </a:xfrm>
          <a:prstGeom prst="rect">
            <a:avLst/>
          </a:prstGeom>
          <a:noFill/>
        </p:spPr>
        <p:txBody>
          <a:bodyPr wrap="square" rtlCol="0">
            <a:spAutoFit/>
          </a:bodyPr>
          <a:lstStyle/>
          <a:p>
            <a:r>
              <a:rPr lang="de-DE" sz="800" i="1" dirty="0"/>
              <a:t>Diagramm: Unfall- bzw. Notfallquote je Monat im Berichtszeitraum.</a:t>
            </a:r>
            <a:endParaRPr lang="de-DE" sz="800" dirty="0"/>
          </a:p>
        </p:txBody>
      </p:sp>
    </p:spTree>
    <p:extLst>
      <p:ext uri="{BB962C8B-B14F-4D97-AF65-F5344CB8AC3E}">
        <p14:creationId xmlns:p14="http://schemas.microsoft.com/office/powerpoint/2010/main" val="329554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996" y="-119583"/>
            <a:ext cx="7380000" cy="648000"/>
          </a:xfrm>
        </p:spPr>
        <p:txBody>
          <a:bodyPr/>
          <a:lstStyle/>
          <a:p>
            <a:r>
              <a:rPr lang="de-DE" dirty="0"/>
              <a:t>Querschnittbetrachtungsreihen 2000 bis 2019</a:t>
            </a:r>
          </a:p>
        </p:txBody>
      </p:sp>
      <p:sp>
        <p:nvSpPr>
          <p:cNvPr id="5" name="Textplatzhalter 4"/>
          <p:cNvSpPr>
            <a:spLocks noGrp="1"/>
          </p:cNvSpPr>
          <p:nvPr>
            <p:ph type="body" sz="quarter" idx="15"/>
          </p:nvPr>
        </p:nvSpPr>
        <p:spPr/>
        <p:txBody>
          <a:bodyPr/>
          <a:lstStyle/>
          <a:p>
            <a:endParaRPr lang="de-DE"/>
          </a:p>
        </p:txBody>
      </p:sp>
      <p:graphicFrame>
        <p:nvGraphicFramePr>
          <p:cNvPr id="9" name="Tabelle 8">
            <a:extLst>
              <a:ext uri="{FF2B5EF4-FFF2-40B4-BE49-F238E27FC236}">
                <a16:creationId xmlns:a16="http://schemas.microsoft.com/office/drawing/2014/main" id="{B0482D41-07A6-434F-852C-B989DF26B9D2}"/>
              </a:ext>
            </a:extLst>
          </p:cNvPr>
          <p:cNvGraphicFramePr>
            <a:graphicFrameLocks noGrp="1"/>
          </p:cNvGraphicFramePr>
          <p:nvPr>
            <p:extLst>
              <p:ext uri="{D42A27DB-BD31-4B8C-83A1-F6EECF244321}">
                <p14:modId xmlns:p14="http://schemas.microsoft.com/office/powerpoint/2010/main" val="442237667"/>
              </p:ext>
            </p:extLst>
          </p:nvPr>
        </p:nvGraphicFramePr>
        <p:xfrm>
          <a:off x="2366859" y="554400"/>
          <a:ext cx="4356735" cy="4406837"/>
        </p:xfrm>
        <a:graphic>
          <a:graphicData uri="http://schemas.openxmlformats.org/drawingml/2006/table">
            <a:tbl>
              <a:tblPr firstRow="1" firstCol="1" lastRow="1" lastCol="1" bandRow="1" bandCol="1">
                <a:tableStyleId>{5C22544A-7EE6-4342-B048-85BDC9FD1C3A}</a:tableStyleId>
              </a:tblPr>
              <a:tblGrid>
                <a:gridCol w="683895">
                  <a:extLst>
                    <a:ext uri="{9D8B030D-6E8A-4147-A177-3AD203B41FA5}">
                      <a16:colId xmlns:a16="http://schemas.microsoft.com/office/drawing/2014/main" val="2027291454"/>
                    </a:ext>
                  </a:extLst>
                </a:gridCol>
                <a:gridCol w="612140">
                  <a:extLst>
                    <a:ext uri="{9D8B030D-6E8A-4147-A177-3AD203B41FA5}">
                      <a16:colId xmlns:a16="http://schemas.microsoft.com/office/drawing/2014/main" val="1341803843"/>
                    </a:ext>
                  </a:extLst>
                </a:gridCol>
                <a:gridCol w="612140">
                  <a:extLst>
                    <a:ext uri="{9D8B030D-6E8A-4147-A177-3AD203B41FA5}">
                      <a16:colId xmlns:a16="http://schemas.microsoft.com/office/drawing/2014/main" val="2262446511"/>
                    </a:ext>
                  </a:extLst>
                </a:gridCol>
                <a:gridCol w="612140">
                  <a:extLst>
                    <a:ext uri="{9D8B030D-6E8A-4147-A177-3AD203B41FA5}">
                      <a16:colId xmlns:a16="http://schemas.microsoft.com/office/drawing/2014/main" val="140820862"/>
                    </a:ext>
                  </a:extLst>
                </a:gridCol>
                <a:gridCol w="612140">
                  <a:extLst>
                    <a:ext uri="{9D8B030D-6E8A-4147-A177-3AD203B41FA5}">
                      <a16:colId xmlns:a16="http://schemas.microsoft.com/office/drawing/2014/main" val="1714487751"/>
                    </a:ext>
                  </a:extLst>
                </a:gridCol>
                <a:gridCol w="612140">
                  <a:extLst>
                    <a:ext uri="{9D8B030D-6E8A-4147-A177-3AD203B41FA5}">
                      <a16:colId xmlns:a16="http://schemas.microsoft.com/office/drawing/2014/main" val="3015073748"/>
                    </a:ext>
                  </a:extLst>
                </a:gridCol>
                <a:gridCol w="612140">
                  <a:extLst>
                    <a:ext uri="{9D8B030D-6E8A-4147-A177-3AD203B41FA5}">
                      <a16:colId xmlns:a16="http://schemas.microsoft.com/office/drawing/2014/main" val="830650730"/>
                    </a:ext>
                  </a:extLst>
                </a:gridCol>
              </a:tblGrid>
              <a:tr h="282678">
                <a:tc>
                  <a:txBody>
                    <a:bodyPr/>
                    <a:lstStyle/>
                    <a:p>
                      <a:pPr algn="ctr" fontAlgn="base" hangingPunct="0">
                        <a:spcAft>
                          <a:spcPts val="0"/>
                        </a:spcAft>
                      </a:pPr>
                      <a:endParaRPr lang="de-DE"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700" dirty="0">
                          <a:effectLst/>
                          <a:latin typeface="+mn-lt"/>
                          <a:ea typeface="Times New Roman" panose="02020603050405020304" pitchFamily="18" charset="0"/>
                        </a:rPr>
                        <a:t>Betroffene</a:t>
                      </a:r>
                    </a:p>
                    <a:p>
                      <a:pPr algn="ctr" fontAlgn="base" hangingPunct="0">
                        <a:spcAft>
                          <a:spcPts val="0"/>
                        </a:spcAft>
                      </a:pPr>
                      <a:r>
                        <a:rPr lang="de-DE" sz="700" dirty="0">
                          <a:effectLst/>
                          <a:latin typeface="+mn-lt"/>
                          <a:ea typeface="Times New Roman" panose="02020603050405020304" pitchFamily="18" charset="0"/>
                        </a:rPr>
                        <a:t>absolut</a:t>
                      </a:r>
                    </a:p>
                  </a:txBody>
                  <a:tcPr marL="68580" marR="68580" marT="0" marB="0" anchor="ctr"/>
                </a:tc>
                <a:tc>
                  <a:txBody>
                    <a:bodyPr/>
                    <a:lstStyle/>
                    <a:p>
                      <a:pPr algn="ctr" fontAlgn="base" hangingPunct="0">
                        <a:spcAft>
                          <a:spcPts val="0"/>
                        </a:spcAft>
                      </a:pPr>
                      <a:r>
                        <a:rPr lang="de-DE" sz="700" b="1" kern="1200" dirty="0">
                          <a:solidFill>
                            <a:schemeClr val="lt1"/>
                          </a:solidFill>
                          <a:effectLst/>
                          <a:latin typeface="+mn-lt"/>
                          <a:ea typeface="Times New Roman" panose="02020603050405020304" pitchFamily="18" charset="0"/>
                          <a:cs typeface="+mn-cs"/>
                        </a:rPr>
                        <a:t>Betroffene</a:t>
                      </a:r>
                    </a:p>
                    <a:p>
                      <a:pPr algn="ctr" fontAlgn="base" hangingPunct="0">
                        <a:spcAft>
                          <a:spcPts val="0"/>
                        </a:spcAft>
                      </a:pPr>
                      <a:r>
                        <a:rPr lang="de-DE" sz="700" dirty="0">
                          <a:effectLst/>
                          <a:latin typeface="+mn-lt"/>
                          <a:ea typeface="Times New Roman" panose="02020603050405020304" pitchFamily="18" charset="0"/>
                        </a:rPr>
                        <a:t>relativ</a:t>
                      </a:r>
                    </a:p>
                  </a:txBody>
                  <a:tcPr marL="68580" marR="68580" marT="0" marB="0" anchor="ctr"/>
                </a:tc>
                <a:tc>
                  <a:txBody>
                    <a:bodyPr/>
                    <a:lstStyle/>
                    <a:p>
                      <a:pPr marL="0" algn="ctr" defTabSz="685800" rtl="0" eaLnBrk="1" fontAlgn="base" latinLnBrk="0" hangingPunct="0">
                        <a:lnSpc>
                          <a:spcPct val="200000"/>
                        </a:lnSpc>
                        <a:spcAft>
                          <a:spcPts val="0"/>
                        </a:spcAft>
                      </a:pPr>
                      <a:r>
                        <a:rPr lang="de-DE" sz="700" b="1" kern="1200" dirty="0">
                          <a:solidFill>
                            <a:schemeClr val="lt1"/>
                          </a:solidFill>
                          <a:effectLst/>
                          <a:latin typeface="+mn-lt"/>
                          <a:ea typeface="Times New Roman" panose="02020603050405020304" pitchFamily="18" charset="0"/>
                          <a:cs typeface="+mn-cs"/>
                        </a:rPr>
                        <a:t>Unfälle</a:t>
                      </a:r>
                    </a:p>
                    <a:p>
                      <a:pPr marL="0" algn="ctr" defTabSz="685800" rtl="0" eaLnBrk="1" fontAlgn="base" latinLnBrk="0" hangingPunct="0">
                        <a:lnSpc>
                          <a:spcPct val="200000"/>
                        </a:lnSpc>
                        <a:spcAft>
                          <a:spcPts val="0"/>
                        </a:spcAft>
                      </a:pPr>
                      <a:r>
                        <a:rPr lang="de-DE" sz="700" b="1" kern="1200" dirty="0">
                          <a:solidFill>
                            <a:schemeClr val="lt1"/>
                          </a:solidFill>
                          <a:effectLst/>
                          <a:latin typeface="+mn-lt"/>
                          <a:ea typeface="Times New Roman" panose="02020603050405020304" pitchFamily="18" charset="0"/>
                          <a:cs typeface="+mn-cs"/>
                        </a:rPr>
                        <a:t>absolut </a:t>
                      </a:r>
                    </a:p>
                  </a:txBody>
                  <a:tcPr marL="68580" marR="68580" marT="0" marB="0" anchor="ctr"/>
                </a:tc>
                <a:tc>
                  <a:txBody>
                    <a:bodyPr/>
                    <a:lstStyle/>
                    <a:p>
                      <a:pPr algn="ctr" fontAlgn="base" hangingPunct="0">
                        <a:lnSpc>
                          <a:spcPct val="200000"/>
                        </a:lnSpc>
                        <a:spcAft>
                          <a:spcPts val="0"/>
                        </a:spcAft>
                      </a:pPr>
                      <a:r>
                        <a:rPr lang="de-DE" sz="700" dirty="0">
                          <a:effectLst/>
                          <a:latin typeface="+mn-lt"/>
                          <a:ea typeface="Times New Roman" panose="02020603050405020304" pitchFamily="18" charset="0"/>
                        </a:rPr>
                        <a:t>Unfälle relativ</a:t>
                      </a:r>
                    </a:p>
                  </a:txBody>
                  <a:tcPr marL="68580" marR="68580" marT="0" marB="0" anchor="ctr"/>
                </a:tc>
                <a:tc>
                  <a:txBody>
                    <a:bodyPr/>
                    <a:lstStyle/>
                    <a:p>
                      <a:pPr algn="ctr" fontAlgn="base" hangingPunct="0">
                        <a:spcAft>
                          <a:spcPts val="0"/>
                        </a:spcAft>
                      </a:pPr>
                      <a:r>
                        <a:rPr lang="de-DE" sz="700" dirty="0">
                          <a:effectLst/>
                          <a:latin typeface="+mn-lt"/>
                          <a:ea typeface="Times New Roman" panose="02020603050405020304" pitchFamily="18" charset="0"/>
                        </a:rPr>
                        <a:t>Tote absolut</a:t>
                      </a:r>
                    </a:p>
                  </a:txBody>
                  <a:tcPr marL="68580" marR="68580" marT="0" marB="0" anchor="ctr"/>
                </a:tc>
                <a:tc>
                  <a:txBody>
                    <a:bodyPr/>
                    <a:lstStyle/>
                    <a:p>
                      <a:pPr algn="ctr" fontAlgn="base" hangingPunct="0">
                        <a:spcAft>
                          <a:spcPts val="0"/>
                        </a:spcAft>
                      </a:pPr>
                      <a:r>
                        <a:rPr lang="de-DE" sz="700" dirty="0">
                          <a:effectLst/>
                          <a:latin typeface="+mn-lt"/>
                          <a:ea typeface="Times New Roman" panose="02020603050405020304" pitchFamily="18" charset="0"/>
                        </a:rPr>
                        <a:t>Tote relativ</a:t>
                      </a:r>
                    </a:p>
                  </a:txBody>
                  <a:tcPr marL="68580" marR="68580" marT="0" marB="0" anchor="ctr"/>
                </a:tc>
                <a:extLst>
                  <a:ext uri="{0D108BD9-81ED-4DB2-BD59-A6C34878D82A}">
                    <a16:rowId xmlns:a16="http://schemas.microsoft.com/office/drawing/2014/main" val="3268594999"/>
                  </a:ext>
                </a:extLst>
              </a:tr>
              <a:tr h="161925">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2000</a:t>
                      </a:r>
                    </a:p>
                    <a:p>
                      <a:pPr algn="ctr" fontAlgn="base" hangingPunct="0">
                        <a:spcAft>
                          <a:spcPts val="0"/>
                        </a:spcAft>
                      </a:pPr>
                      <a:endParaRPr lang="de-DE" sz="1200" dirty="0">
                        <a:solidFill>
                          <a:srgbClr val="6600FF"/>
                        </a:solidFill>
                        <a:effectLst/>
                        <a:latin typeface="Times New Roman" panose="02020603050405020304" pitchFamily="18" charset="0"/>
                        <a:ea typeface="+mn-ea"/>
                      </a:endParaRPr>
                    </a:p>
                  </a:txBody>
                  <a:tcPr marL="68580" marR="68580" marT="0" marB="0" anchor="ctr"/>
                </a:tc>
                <a:tc>
                  <a:txBody>
                    <a:bodyPr/>
                    <a:lstStyle/>
                    <a:p>
                      <a:pPr algn="ctr" fontAlgn="base" hangingPunct="0">
                        <a:spcAft>
                          <a:spcPts val="0"/>
                        </a:spcAft>
                      </a:pPr>
                      <a:r>
                        <a:rPr lang="de-DE" sz="900" b="1" dirty="0">
                          <a:solidFill>
                            <a:srgbClr val="6600FF"/>
                          </a:solidFill>
                          <a:effectLst/>
                        </a:rPr>
                        <a:t>485</a:t>
                      </a:r>
                      <a:endParaRPr lang="de-DE" sz="1200" b="1" dirty="0">
                        <a:solidFill>
                          <a:srgbClr val="6600FF"/>
                        </a:solidFill>
                        <a:effectLst/>
                        <a:latin typeface="Times New Roman" panose="02020603050405020304" pitchFamily="18" charset="0"/>
                        <a:ea typeface="+mn-ea"/>
                      </a:endParaRPr>
                    </a:p>
                  </a:txBody>
                  <a:tcPr marL="68580" marR="68580" marT="0" marB="0" anchor="ctr"/>
                </a:tc>
                <a:tc>
                  <a:txBody>
                    <a:bodyPr/>
                    <a:lstStyle/>
                    <a:p>
                      <a:pPr algn="ctr" fontAlgn="base" hangingPunct="0">
                        <a:spcAft>
                          <a:spcPts val="0"/>
                        </a:spcAft>
                      </a:pPr>
                      <a:r>
                        <a:rPr lang="de-DE" sz="900" b="1" dirty="0">
                          <a:solidFill>
                            <a:srgbClr val="6600FF"/>
                          </a:solidFill>
                          <a:effectLst/>
                        </a:rPr>
                        <a:t>0,077 % </a:t>
                      </a:r>
                      <a:endParaRPr lang="de-DE" sz="1200" b="1" dirty="0">
                        <a:solidFill>
                          <a:srgbClr val="6600FF"/>
                        </a:solidFill>
                        <a:effectLst/>
                        <a:latin typeface="Times New Roman" panose="02020603050405020304" pitchFamily="18" charset="0"/>
                        <a:ea typeface="+mn-ea"/>
                      </a:endParaRPr>
                    </a:p>
                  </a:txBody>
                  <a:tcPr marL="68580" marR="68580" marT="0" marB="0" anchor="ctr"/>
                </a:tc>
                <a:tc>
                  <a:txBody>
                    <a:bodyPr/>
                    <a:lstStyle/>
                    <a:p>
                      <a:pPr algn="ctr" fontAlgn="base" hangingPunct="0">
                        <a:lnSpc>
                          <a:spcPct val="200000"/>
                        </a:lnSpc>
                        <a:spcAft>
                          <a:spcPts val="0"/>
                        </a:spcAft>
                      </a:pPr>
                      <a:r>
                        <a:rPr lang="de-DE" sz="900" b="1" dirty="0">
                          <a:solidFill>
                            <a:srgbClr val="6600FF"/>
                          </a:solidFill>
                          <a:effectLst/>
                        </a:rPr>
                        <a:t>403</a:t>
                      </a:r>
                      <a:endParaRPr lang="de-DE" sz="1200" b="1" dirty="0">
                        <a:solidFill>
                          <a:srgbClr val="6600FF"/>
                        </a:solidFill>
                        <a:effectLst/>
                        <a:latin typeface="Times New Roman" panose="02020603050405020304" pitchFamily="18" charset="0"/>
                        <a:ea typeface="+mn-ea"/>
                      </a:endParaRPr>
                    </a:p>
                  </a:txBody>
                  <a:tcPr marL="68580" marR="68580" marT="0" marB="0" anchor="ctr"/>
                </a:tc>
                <a:tc>
                  <a:txBody>
                    <a:bodyPr/>
                    <a:lstStyle/>
                    <a:p>
                      <a:pPr algn="ctr" fontAlgn="base" hangingPunct="0">
                        <a:lnSpc>
                          <a:spcPct val="200000"/>
                        </a:lnSpc>
                        <a:spcAft>
                          <a:spcPts val="0"/>
                        </a:spcAft>
                      </a:pPr>
                      <a:r>
                        <a:rPr lang="de-DE" sz="900" b="1" dirty="0">
                          <a:solidFill>
                            <a:srgbClr val="6600FF"/>
                          </a:solidFill>
                          <a:effectLst/>
                        </a:rPr>
                        <a:t>0,064 %</a:t>
                      </a:r>
                      <a:endParaRPr lang="de-DE" sz="1200" b="1" dirty="0">
                        <a:solidFill>
                          <a:srgbClr val="6600FF"/>
                        </a:solidFill>
                        <a:effectLst/>
                        <a:latin typeface="Times New Roman" panose="02020603050405020304" pitchFamily="18" charset="0"/>
                        <a:ea typeface="+mn-ea"/>
                      </a:endParaRPr>
                    </a:p>
                  </a:txBody>
                  <a:tcPr marL="68580" marR="68580" marT="0" marB="0" anchor="ctr"/>
                </a:tc>
                <a:tc>
                  <a:txBody>
                    <a:bodyPr/>
                    <a:lstStyle/>
                    <a:p>
                      <a:pPr algn="ctr" fontAlgn="base" hangingPunct="0">
                        <a:spcAft>
                          <a:spcPts val="0"/>
                        </a:spcAft>
                      </a:pPr>
                      <a:r>
                        <a:rPr lang="de-DE" sz="900" b="1" dirty="0">
                          <a:solidFill>
                            <a:srgbClr val="6600FF"/>
                          </a:solidFill>
                          <a:effectLst/>
                        </a:rPr>
                        <a:t>37</a:t>
                      </a:r>
                      <a:endParaRPr lang="de-DE" sz="1200" b="1" dirty="0">
                        <a:solidFill>
                          <a:srgbClr val="6600FF"/>
                        </a:solidFill>
                        <a:effectLst/>
                        <a:latin typeface="Times New Roman" panose="02020603050405020304" pitchFamily="18" charset="0"/>
                        <a:ea typeface="+mn-ea"/>
                      </a:endParaRPr>
                    </a:p>
                  </a:txBody>
                  <a:tcPr marL="68580" marR="68580" marT="0" marB="0" anchor="ctr"/>
                </a:tc>
                <a:tc>
                  <a:txBody>
                    <a:bodyPr/>
                    <a:lstStyle/>
                    <a:p>
                      <a:pPr algn="ctr" fontAlgn="base" hangingPunct="0">
                        <a:spcAft>
                          <a:spcPts val="0"/>
                        </a:spcAft>
                      </a:pPr>
                      <a:r>
                        <a:rPr lang="de-DE" sz="900" dirty="0">
                          <a:solidFill>
                            <a:srgbClr val="6600FF"/>
                          </a:solidFill>
                          <a:effectLst/>
                        </a:rPr>
                        <a:t>0,006 % </a:t>
                      </a:r>
                      <a:endParaRPr lang="de-DE" sz="1200" dirty="0">
                        <a:solidFill>
                          <a:srgbClr val="6600FF"/>
                        </a:solidFill>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814805918"/>
                  </a:ext>
                </a:extLst>
              </a:tr>
              <a:tr h="161925">
                <a:tc>
                  <a:txBody>
                    <a:bodyPr/>
                    <a:lstStyle/>
                    <a:p>
                      <a:pPr algn="ctr" fontAlgn="base" hangingPunct="0">
                        <a:spcAft>
                          <a:spcPts val="0"/>
                        </a:spcAft>
                      </a:pPr>
                      <a:r>
                        <a:rPr lang="de-DE" sz="900" dirty="0">
                          <a:effectLst/>
                        </a:rPr>
                        <a:t>2001</a:t>
                      </a:r>
                      <a:endParaRPr lang="de-DE"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dirty="0">
                          <a:effectLst/>
                        </a:rPr>
                        <a:t>594</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dirty="0">
                          <a:effectLst/>
                        </a:rPr>
                        <a:t>0,092</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dirty="0">
                          <a:effectLst/>
                        </a:rPr>
                        <a:t>515</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dirty="0">
                          <a:effectLst/>
                        </a:rPr>
                        <a:t>0,080</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dirty="0">
                          <a:effectLst/>
                        </a:rPr>
                        <a:t>36</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dirty="0">
                          <a:effectLst/>
                        </a:rPr>
                        <a:t>0,006</a:t>
                      </a:r>
                      <a:endParaRPr lang="de-DE"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6219512"/>
                  </a:ext>
                </a:extLst>
              </a:tr>
              <a:tr h="161925">
                <a:tc>
                  <a:txBody>
                    <a:bodyPr/>
                    <a:lstStyle/>
                    <a:p>
                      <a:pPr algn="ctr" fontAlgn="base" hangingPunct="0">
                        <a:spcAft>
                          <a:spcPts val="0"/>
                        </a:spcAft>
                      </a:pPr>
                      <a:r>
                        <a:rPr lang="de-DE" sz="900">
                          <a:effectLst/>
                        </a:rPr>
                        <a:t>2002</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644</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0,097</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558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0,084</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48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0,007</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07525921"/>
                  </a:ext>
                </a:extLst>
              </a:tr>
              <a:tr h="161925">
                <a:tc>
                  <a:txBody>
                    <a:bodyPr/>
                    <a:lstStyle/>
                    <a:p>
                      <a:pPr algn="ctr" fontAlgn="base" hangingPunct="0">
                        <a:spcAft>
                          <a:spcPts val="0"/>
                        </a:spcAft>
                      </a:pPr>
                      <a:r>
                        <a:rPr lang="de-DE" sz="900">
                          <a:effectLst/>
                        </a:rPr>
                        <a:t>2003</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911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0,133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745</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66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0,010</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36634"/>
                  </a:ext>
                </a:extLst>
              </a:tr>
              <a:tr h="161925">
                <a:tc>
                  <a:txBody>
                    <a:bodyPr/>
                    <a:lstStyle/>
                    <a:p>
                      <a:pPr algn="ctr" fontAlgn="base" hangingPunct="0">
                        <a:spcAft>
                          <a:spcPts val="0"/>
                        </a:spcAft>
                      </a:pPr>
                      <a:r>
                        <a:rPr lang="de-DE" sz="900">
                          <a:effectLst/>
                        </a:rPr>
                        <a:t>2004</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792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0,112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660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0,006</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9171316"/>
                  </a:ext>
                </a:extLst>
              </a:tr>
              <a:tr h="161925">
                <a:tc>
                  <a:txBody>
                    <a:bodyPr/>
                    <a:lstStyle/>
                    <a:p>
                      <a:pPr algn="ctr" fontAlgn="base" hangingPunct="0">
                        <a:spcAft>
                          <a:spcPts val="0"/>
                        </a:spcAft>
                      </a:pPr>
                      <a:r>
                        <a:rPr lang="de-DE" sz="900">
                          <a:effectLst/>
                        </a:rPr>
                        <a:t>2005</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729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641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52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0,007</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3688504"/>
                  </a:ext>
                </a:extLst>
              </a:tr>
              <a:tr h="161925">
                <a:tc>
                  <a:txBody>
                    <a:bodyPr/>
                    <a:lstStyle/>
                    <a:p>
                      <a:pPr algn="ctr" fontAlgn="base" hangingPunct="0">
                        <a:spcAft>
                          <a:spcPts val="0"/>
                        </a:spcAft>
                      </a:pPr>
                      <a:r>
                        <a:rPr lang="de-DE" sz="900">
                          <a:effectLst/>
                        </a:rPr>
                        <a:t>2006</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792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0,105</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673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46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0,006</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460719"/>
                  </a:ext>
                </a:extLst>
              </a:tr>
              <a:tr h="161925">
                <a:tc>
                  <a:txBody>
                    <a:bodyPr/>
                    <a:lstStyle/>
                    <a:p>
                      <a:pPr algn="ctr" fontAlgn="base" hangingPunct="0">
                        <a:spcAft>
                          <a:spcPts val="0"/>
                        </a:spcAft>
                      </a:pPr>
                      <a:r>
                        <a:rPr lang="de-DE" sz="900">
                          <a:effectLst/>
                        </a:rPr>
                        <a:t>2007</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741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0,095</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583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0,075</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0,005</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3630582"/>
                  </a:ext>
                </a:extLst>
              </a:tr>
              <a:tr h="161925">
                <a:tc>
                  <a:txBody>
                    <a:bodyPr/>
                    <a:lstStyle/>
                    <a:p>
                      <a:pPr algn="ctr" fontAlgn="base" hangingPunct="0">
                        <a:spcAft>
                          <a:spcPts val="0"/>
                        </a:spcAft>
                      </a:pPr>
                      <a:r>
                        <a:rPr lang="de-DE" sz="900">
                          <a:effectLst/>
                        </a:rPr>
                        <a:t>2008</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883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726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0,005</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088372"/>
                  </a:ext>
                </a:extLst>
              </a:tr>
              <a:tr h="161925">
                <a:tc>
                  <a:txBody>
                    <a:bodyPr/>
                    <a:lstStyle/>
                    <a:p>
                      <a:pPr algn="ctr" fontAlgn="base" hangingPunct="0">
                        <a:spcAft>
                          <a:spcPts val="0"/>
                        </a:spcAft>
                      </a:pPr>
                      <a:r>
                        <a:rPr lang="de-DE" sz="900">
                          <a:effectLst/>
                        </a:rPr>
                        <a:t>2009</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986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0,117</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761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0,005</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3926108"/>
                  </a:ext>
                </a:extLst>
              </a:tr>
              <a:tr h="161925">
                <a:tc>
                  <a:txBody>
                    <a:bodyPr/>
                    <a:lstStyle/>
                    <a:p>
                      <a:pPr algn="ctr" fontAlgn="base" hangingPunct="0">
                        <a:spcAft>
                          <a:spcPts val="0"/>
                        </a:spcAft>
                      </a:pPr>
                      <a:r>
                        <a:rPr lang="de-DE" sz="900">
                          <a:effectLst/>
                        </a:rPr>
                        <a:t>2010</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960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759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46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0,005</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3573348"/>
                  </a:ext>
                </a:extLst>
              </a:tr>
              <a:tr h="161925">
                <a:tc>
                  <a:txBody>
                    <a:bodyPr/>
                    <a:lstStyle/>
                    <a:p>
                      <a:pPr algn="ctr" fontAlgn="base" hangingPunct="0">
                        <a:spcAft>
                          <a:spcPts val="0"/>
                        </a:spcAft>
                      </a:pPr>
                      <a:r>
                        <a:rPr lang="de-DE" sz="900">
                          <a:effectLst/>
                        </a:rPr>
                        <a:t>2011</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1126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0,121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903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0,097</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53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0,006</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67618990"/>
                  </a:ext>
                </a:extLst>
              </a:tr>
              <a:tr h="161925">
                <a:tc>
                  <a:txBody>
                    <a:bodyPr/>
                    <a:lstStyle/>
                    <a:p>
                      <a:pPr algn="ctr" fontAlgn="base" hangingPunct="0">
                        <a:spcAft>
                          <a:spcPts val="0"/>
                        </a:spcAft>
                      </a:pPr>
                      <a:r>
                        <a:rPr lang="de-DE" sz="900">
                          <a:effectLst/>
                        </a:rPr>
                        <a:t>2012</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1016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0,104</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797</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34</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0,003</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41268267"/>
                  </a:ext>
                </a:extLst>
              </a:tr>
              <a:tr h="161925">
                <a:tc>
                  <a:txBody>
                    <a:bodyPr/>
                    <a:lstStyle/>
                    <a:p>
                      <a:pPr algn="ctr" fontAlgn="base" hangingPunct="0">
                        <a:spcAft>
                          <a:spcPts val="0"/>
                        </a:spcAft>
                      </a:pPr>
                      <a:r>
                        <a:rPr lang="de-DE" sz="900">
                          <a:effectLst/>
                        </a:rPr>
                        <a:t>2013</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1108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865</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0,084</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0,003</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9205946"/>
                  </a:ext>
                </a:extLst>
              </a:tr>
              <a:tr h="161925">
                <a:tc>
                  <a:txBody>
                    <a:bodyPr/>
                    <a:lstStyle/>
                    <a:p>
                      <a:pPr algn="ctr" fontAlgn="base" hangingPunct="0">
                        <a:spcAft>
                          <a:spcPts val="0"/>
                        </a:spcAft>
                      </a:pPr>
                      <a:r>
                        <a:rPr lang="de-DE" sz="900">
                          <a:effectLst/>
                        </a:rPr>
                        <a:t>2014</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1108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883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43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0,004</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0345950"/>
                  </a:ext>
                </a:extLst>
              </a:tr>
              <a:tr h="161925">
                <a:tc>
                  <a:txBody>
                    <a:bodyPr/>
                    <a:lstStyle/>
                    <a:p>
                      <a:pPr algn="ctr" fontAlgn="base" hangingPunct="0">
                        <a:spcAft>
                          <a:spcPts val="0"/>
                        </a:spcAft>
                      </a:pPr>
                      <a:r>
                        <a:rPr lang="de-DE" sz="900">
                          <a:effectLst/>
                        </a:rPr>
                        <a:t>2015</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1130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888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0,079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44</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0,004</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7907448"/>
                  </a:ext>
                </a:extLst>
              </a:tr>
              <a:tr h="161925">
                <a:tc>
                  <a:txBody>
                    <a:bodyPr/>
                    <a:lstStyle/>
                    <a:p>
                      <a:pPr algn="ctr" fontAlgn="base" hangingPunct="0">
                        <a:spcAft>
                          <a:spcPts val="0"/>
                        </a:spcAft>
                      </a:pPr>
                      <a:r>
                        <a:rPr lang="de-DE" sz="900">
                          <a:effectLst/>
                        </a:rPr>
                        <a:t>2016</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1199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942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0,080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30</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0,003</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588259"/>
                  </a:ext>
                </a:extLst>
              </a:tr>
              <a:tr h="161925">
                <a:tc>
                  <a:txBody>
                    <a:bodyPr/>
                    <a:lstStyle/>
                    <a:p>
                      <a:pPr algn="ctr" fontAlgn="base" hangingPunct="0">
                        <a:spcAft>
                          <a:spcPts val="0"/>
                        </a:spcAft>
                      </a:pPr>
                      <a:r>
                        <a:rPr lang="de-DE" sz="900">
                          <a:effectLst/>
                        </a:rPr>
                        <a:t>2017</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1248</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0,102</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949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0,077</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41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0,003</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7318514"/>
                  </a:ext>
                </a:extLst>
              </a:tr>
              <a:tr h="161925">
                <a:tc>
                  <a:txBody>
                    <a:bodyPr/>
                    <a:lstStyle/>
                    <a:p>
                      <a:pPr algn="ctr" fontAlgn="base" hangingPunct="0">
                        <a:spcAft>
                          <a:spcPts val="0"/>
                        </a:spcAft>
                      </a:pPr>
                      <a:r>
                        <a:rPr lang="de-DE" sz="900">
                          <a:effectLst/>
                        </a:rPr>
                        <a:t>2018</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ase" hangingPunct="0">
                        <a:spcAft>
                          <a:spcPts val="0"/>
                        </a:spcAft>
                      </a:pPr>
                      <a:r>
                        <a:rPr lang="de-DE" sz="900">
                          <a:effectLst/>
                        </a:rPr>
                        <a:t>1195</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0,093</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979</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0,076</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31</a:t>
                      </a:r>
                      <a:endParaRPr lang="de-DE"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r>
                        <a:rPr lang="de-DE" sz="900">
                          <a:effectLst/>
                        </a:rPr>
                        <a:t>0,002</a:t>
                      </a:r>
                      <a:endParaRPr lang="de-DE"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09703439"/>
                  </a:ext>
                </a:extLst>
              </a:tr>
              <a:tr h="161925">
                <a:tc>
                  <a:txBody>
                    <a:bodyPr/>
                    <a:lstStyle/>
                    <a:p>
                      <a:pPr algn="ctr" fontAlgn="base" hangingPunct="0">
                        <a:spcAft>
                          <a:spcPts val="0"/>
                        </a:spcAft>
                      </a:pPr>
                      <a:r>
                        <a:rPr lang="de-DE" sz="900" dirty="0">
                          <a:solidFill>
                            <a:srgbClr val="6600FF"/>
                          </a:solidFill>
                          <a:effectLst/>
                          <a:latin typeface="+mn-lt"/>
                          <a:ea typeface="Times New Roman" panose="02020603050405020304" pitchFamily="18" charset="0"/>
                        </a:rPr>
                        <a:t>2019</a:t>
                      </a:r>
                    </a:p>
                  </a:txBody>
                  <a:tcPr marL="68580" marR="68580" marT="0" marB="0" anchor="ctr"/>
                </a:tc>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1140</a:t>
                      </a:r>
                      <a:endParaRPr lang="de-DE" sz="1200" dirty="0">
                        <a:solidFill>
                          <a:srgbClr val="6600FF"/>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0,085 %</a:t>
                      </a:r>
                      <a:endParaRPr lang="de-DE" sz="1200" dirty="0">
                        <a:solidFill>
                          <a:srgbClr val="6600FF"/>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877</a:t>
                      </a:r>
                      <a:endParaRPr lang="de-DE" sz="1200" dirty="0">
                        <a:solidFill>
                          <a:srgbClr val="6600FF"/>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0,065 %</a:t>
                      </a:r>
                      <a:endParaRPr lang="de-DE" sz="1200" dirty="0">
                        <a:solidFill>
                          <a:srgbClr val="6600FF"/>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54</a:t>
                      </a:r>
                      <a:endParaRPr lang="de-DE" sz="1200" dirty="0">
                        <a:solidFill>
                          <a:srgbClr val="6600FF"/>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hangingPunct="0">
                        <a:spcAft>
                          <a:spcPts val="0"/>
                        </a:spcAft>
                      </a:pPr>
                      <a:endParaRPr lang="de-DE" sz="900" dirty="0">
                        <a:solidFill>
                          <a:srgbClr val="6600FF"/>
                        </a:solidFill>
                        <a:effectLst/>
                      </a:endParaRPr>
                    </a:p>
                    <a:p>
                      <a:pPr algn="ctr" fontAlgn="base" hangingPunct="0">
                        <a:spcAft>
                          <a:spcPts val="0"/>
                        </a:spcAft>
                      </a:pPr>
                      <a:r>
                        <a:rPr lang="de-DE" sz="900" dirty="0">
                          <a:solidFill>
                            <a:srgbClr val="6600FF"/>
                          </a:solidFill>
                          <a:effectLst/>
                        </a:rPr>
                        <a:t>0,004 %</a:t>
                      </a:r>
                    </a:p>
                    <a:p>
                      <a:pPr algn="ctr" fontAlgn="base" hangingPunct="0">
                        <a:spcAft>
                          <a:spcPts val="0"/>
                        </a:spcAft>
                      </a:pPr>
                      <a:endParaRPr lang="de-DE" sz="1200" dirty="0">
                        <a:solidFill>
                          <a:srgbClr val="6600FF"/>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6034737"/>
                  </a:ext>
                </a:extLst>
              </a:tr>
            </a:tbl>
          </a:graphicData>
        </a:graphic>
      </p:graphicFrame>
      <p:sp>
        <p:nvSpPr>
          <p:cNvPr id="10" name="Rechteck 9">
            <a:extLst>
              <a:ext uri="{FF2B5EF4-FFF2-40B4-BE49-F238E27FC236}">
                <a16:creationId xmlns:a16="http://schemas.microsoft.com/office/drawing/2014/main" id="{C353C669-342B-45C3-BB98-E7148DF5DBFF}"/>
              </a:ext>
            </a:extLst>
          </p:cNvPr>
          <p:cNvSpPr/>
          <p:nvPr/>
        </p:nvSpPr>
        <p:spPr>
          <a:xfrm>
            <a:off x="761557" y="1013979"/>
            <a:ext cx="1565878" cy="276999"/>
          </a:xfrm>
          <a:prstGeom prst="rect">
            <a:avLst/>
          </a:prstGeom>
        </p:spPr>
        <p:txBody>
          <a:bodyPr wrap="none">
            <a:spAutoFit/>
          </a:bodyPr>
          <a:lstStyle/>
          <a:p>
            <a:r>
              <a:rPr lang="de-DE" sz="1200" b="1" dirty="0">
                <a:solidFill>
                  <a:srgbClr val="221E1F"/>
                </a:solidFill>
                <a:latin typeface="Times New Roman" panose="02020603050405020304" pitchFamily="18" charset="0"/>
                <a:cs typeface="Times New Roman" panose="02020603050405020304" pitchFamily="18" charset="0"/>
              </a:rPr>
              <a:t>~ </a:t>
            </a:r>
            <a:r>
              <a:rPr lang="de-DE" sz="1200" b="1" dirty="0">
                <a:solidFill>
                  <a:srgbClr val="221E1F"/>
                </a:solidFill>
                <a:latin typeface="MetaOT-Bold"/>
              </a:rPr>
              <a:t>600 Tsd. Mitglieder </a:t>
            </a:r>
            <a:endParaRPr lang="de-DE" sz="1200" dirty="0"/>
          </a:p>
        </p:txBody>
      </p:sp>
      <p:sp>
        <p:nvSpPr>
          <p:cNvPr id="12" name="Rechteck 11">
            <a:extLst>
              <a:ext uri="{FF2B5EF4-FFF2-40B4-BE49-F238E27FC236}">
                <a16:creationId xmlns:a16="http://schemas.microsoft.com/office/drawing/2014/main" id="{85D76D0D-B83C-47E1-B8DC-F305C6F673A1}"/>
              </a:ext>
            </a:extLst>
          </p:cNvPr>
          <p:cNvSpPr/>
          <p:nvPr/>
        </p:nvSpPr>
        <p:spPr>
          <a:xfrm>
            <a:off x="890822" y="4406682"/>
            <a:ext cx="1568058" cy="276999"/>
          </a:xfrm>
          <a:prstGeom prst="rect">
            <a:avLst/>
          </a:prstGeom>
        </p:spPr>
        <p:txBody>
          <a:bodyPr wrap="none">
            <a:spAutoFit/>
          </a:bodyPr>
          <a:lstStyle/>
          <a:p>
            <a:r>
              <a:rPr lang="de-DE" sz="1200" b="1" dirty="0">
                <a:solidFill>
                  <a:srgbClr val="221E1F"/>
                </a:solidFill>
                <a:latin typeface="Times New Roman" panose="02020603050405020304" pitchFamily="18" charset="0"/>
                <a:cs typeface="Times New Roman" panose="02020603050405020304" pitchFamily="18" charset="0"/>
              </a:rPr>
              <a:t>~ </a:t>
            </a:r>
            <a:r>
              <a:rPr lang="de-DE" sz="1200" b="1" dirty="0">
                <a:solidFill>
                  <a:srgbClr val="221E1F"/>
                </a:solidFill>
                <a:latin typeface="MetaOT-Bold"/>
              </a:rPr>
              <a:t>1 .3 </a:t>
            </a:r>
            <a:r>
              <a:rPr lang="de-DE" sz="1200" b="1" dirty="0" err="1">
                <a:solidFill>
                  <a:srgbClr val="221E1F"/>
                </a:solidFill>
                <a:latin typeface="MetaOT-Bold"/>
              </a:rPr>
              <a:t>Mio</a:t>
            </a:r>
            <a:r>
              <a:rPr lang="de-DE" sz="1200" b="1" dirty="0">
                <a:solidFill>
                  <a:srgbClr val="221E1F"/>
                </a:solidFill>
                <a:latin typeface="MetaOT-Bold"/>
              </a:rPr>
              <a:t> Mitglieder </a:t>
            </a:r>
            <a:endParaRPr lang="de-DE" sz="1200" dirty="0"/>
          </a:p>
        </p:txBody>
      </p:sp>
      <p:sp>
        <p:nvSpPr>
          <p:cNvPr id="7" name="Textfeld 6">
            <a:extLst>
              <a:ext uri="{FF2B5EF4-FFF2-40B4-BE49-F238E27FC236}">
                <a16:creationId xmlns:a16="http://schemas.microsoft.com/office/drawing/2014/main" id="{E5C1559F-100A-47D5-A6CB-51221438480A}"/>
              </a:ext>
            </a:extLst>
          </p:cNvPr>
          <p:cNvSpPr txBox="1"/>
          <p:nvPr/>
        </p:nvSpPr>
        <p:spPr>
          <a:xfrm>
            <a:off x="7196309" y="4152738"/>
            <a:ext cx="1662981" cy="461665"/>
          </a:xfrm>
          <a:prstGeom prst="rect">
            <a:avLst/>
          </a:prstGeom>
          <a:noFill/>
        </p:spPr>
        <p:txBody>
          <a:bodyPr wrap="square" rtlCol="0">
            <a:spAutoFit/>
          </a:bodyPr>
          <a:lstStyle/>
          <a:p>
            <a:r>
              <a:rPr lang="de-DE" sz="800" i="1" dirty="0"/>
              <a:t>Diagramm: Unfall- bzw. Notfall-, Betroffenen- und Totenquote je Jahr im Berichtszeitraum.</a:t>
            </a:r>
            <a:endParaRPr lang="de-DE" sz="800" dirty="0"/>
          </a:p>
        </p:txBody>
      </p:sp>
      <p:cxnSp>
        <p:nvCxnSpPr>
          <p:cNvPr id="4" name="Gerade Verbindung mit Pfeil 3">
            <a:extLst>
              <a:ext uri="{FF2B5EF4-FFF2-40B4-BE49-F238E27FC236}">
                <a16:creationId xmlns:a16="http://schemas.microsoft.com/office/drawing/2014/main" id="{C8032B6E-90F3-4C2B-AEF3-A79B9F9A817E}"/>
              </a:ext>
            </a:extLst>
          </p:cNvPr>
          <p:cNvCxnSpPr>
            <a:cxnSpLocks/>
          </p:cNvCxnSpPr>
          <p:nvPr/>
        </p:nvCxnSpPr>
        <p:spPr>
          <a:xfrm flipH="1">
            <a:off x="6723594" y="1804768"/>
            <a:ext cx="5121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8FF11831-D364-4975-9D03-538E3F0AC01A}"/>
              </a:ext>
            </a:extLst>
          </p:cNvPr>
          <p:cNvPicPr>
            <a:picLocks noChangeAspect="1"/>
          </p:cNvPicPr>
          <p:nvPr/>
        </p:nvPicPr>
        <p:blipFill>
          <a:blip r:embed="rId3"/>
          <a:stretch>
            <a:fillRect/>
          </a:stretch>
        </p:blipFill>
        <p:spPr>
          <a:xfrm>
            <a:off x="7409384" y="1634616"/>
            <a:ext cx="777224" cy="517207"/>
          </a:xfrm>
          <a:prstGeom prst="rect">
            <a:avLst/>
          </a:prstGeom>
        </p:spPr>
      </p:pic>
      <p:sp>
        <p:nvSpPr>
          <p:cNvPr id="3" name="Textfeld 2">
            <a:extLst>
              <a:ext uri="{FF2B5EF4-FFF2-40B4-BE49-F238E27FC236}">
                <a16:creationId xmlns:a16="http://schemas.microsoft.com/office/drawing/2014/main" id="{874E368A-EF6C-47A9-9546-2B0339C00A2B}"/>
              </a:ext>
            </a:extLst>
          </p:cNvPr>
          <p:cNvSpPr txBox="1"/>
          <p:nvPr/>
        </p:nvSpPr>
        <p:spPr>
          <a:xfrm>
            <a:off x="7021710" y="2553220"/>
            <a:ext cx="2012177" cy="830997"/>
          </a:xfrm>
          <a:prstGeom prst="rect">
            <a:avLst/>
          </a:prstGeom>
          <a:noFill/>
        </p:spPr>
        <p:txBody>
          <a:bodyPr wrap="square" rtlCol="0">
            <a:spAutoFit/>
          </a:bodyPr>
          <a:lstStyle/>
          <a:p>
            <a:r>
              <a:rPr lang="de-DE" sz="1200" dirty="0"/>
              <a:t>Längsschnittbetrachtung</a:t>
            </a:r>
          </a:p>
          <a:p>
            <a:r>
              <a:rPr lang="de-DE" sz="1200" dirty="0"/>
              <a:t>Tote absolut: </a:t>
            </a:r>
            <a:r>
              <a:rPr lang="de-DE" sz="1200" dirty="0">
                <a:latin typeface="Times New Roman" panose="02020603050405020304" pitchFamily="18" charset="0"/>
                <a:cs typeface="Times New Roman" panose="02020603050405020304" pitchFamily="18" charset="0"/>
              </a:rPr>
              <a:t>Ø </a:t>
            </a:r>
            <a:r>
              <a:rPr lang="de-DE" sz="1200" dirty="0"/>
              <a:t>41,8</a:t>
            </a:r>
          </a:p>
          <a:p>
            <a:r>
              <a:rPr lang="de-DE" sz="1200" dirty="0"/>
              <a:t>Tote relativ: </a:t>
            </a:r>
            <a:r>
              <a:rPr lang="de-DE" sz="1200" dirty="0">
                <a:latin typeface="Times New Roman" panose="02020603050405020304" pitchFamily="18" charset="0"/>
                <a:cs typeface="Times New Roman" panose="02020603050405020304" pitchFamily="18" charset="0"/>
              </a:rPr>
              <a:t>Ø </a:t>
            </a:r>
            <a:r>
              <a:rPr lang="de-DE" sz="1200" dirty="0">
                <a:cs typeface="Times New Roman" panose="02020603050405020304" pitchFamily="18" charset="0"/>
              </a:rPr>
              <a:t>0,005</a:t>
            </a:r>
            <a:endParaRPr lang="de-DE" sz="1200" dirty="0"/>
          </a:p>
          <a:p>
            <a:endParaRPr lang="de-DE" sz="1200" dirty="0"/>
          </a:p>
        </p:txBody>
      </p:sp>
      <p:sp>
        <p:nvSpPr>
          <p:cNvPr id="6" name="Geschweifte Klammer rechts 5">
            <a:extLst>
              <a:ext uri="{FF2B5EF4-FFF2-40B4-BE49-F238E27FC236}">
                <a16:creationId xmlns:a16="http://schemas.microsoft.com/office/drawing/2014/main" id="{20ED5168-1E44-4A34-988A-DF8391C0D8CC}"/>
              </a:ext>
            </a:extLst>
          </p:cNvPr>
          <p:cNvSpPr/>
          <p:nvPr/>
        </p:nvSpPr>
        <p:spPr>
          <a:xfrm>
            <a:off x="6723594" y="1402080"/>
            <a:ext cx="298116" cy="2857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20845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171450" lvl="0" indent="-171450">
              <a:spcBef>
                <a:spcPts val="900"/>
              </a:spcBef>
              <a:buFont typeface="Arial" panose="020B0604020202020204" pitchFamily="34" charset="0"/>
              <a:buChar char="•"/>
            </a:pPr>
            <a:r>
              <a:rPr lang="de-DE" sz="1600" b="0" u="sng" dirty="0">
                <a:solidFill>
                  <a:prstClr val="black"/>
                </a:solidFill>
                <a:ea typeface="+mn-ea"/>
                <a:cs typeface="+mn-cs"/>
              </a:rPr>
              <a:t>877 Unfälle/Notfälle</a:t>
            </a:r>
            <a:r>
              <a:rPr lang="de-DE" sz="1600" b="0" dirty="0">
                <a:solidFill>
                  <a:prstClr val="black"/>
                </a:solidFill>
                <a:ea typeface="+mn-ea"/>
                <a:cs typeface="+mn-cs"/>
              </a:rPr>
              <a:t>		102 weniger als 2018 = niedrigste Quote seit </a:t>
            </a:r>
            <a:br>
              <a:rPr lang="de-DE" sz="1600" b="0" dirty="0">
                <a:solidFill>
                  <a:prstClr val="black"/>
                </a:solidFill>
                <a:ea typeface="+mn-ea"/>
                <a:cs typeface="+mn-cs"/>
              </a:rPr>
            </a:br>
            <a:r>
              <a:rPr lang="de-DE" sz="1600" b="0" dirty="0">
                <a:solidFill>
                  <a:prstClr val="black"/>
                </a:solidFill>
                <a:ea typeface="+mn-ea"/>
                <a:cs typeface="+mn-cs"/>
              </a:rPr>
              <a:t>				20 Jahren (00/19): (0,064/0,065 %)</a:t>
            </a:r>
          </a:p>
        </p:txBody>
      </p:sp>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„Am meisten Unfälle/Notfälle passierten im Hochgebirge.“</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640720" y="468191"/>
            <a:ext cx="451143" cy="207282"/>
          </a:xfrm>
          <a:prstGeom prst="rect">
            <a:avLst/>
          </a:prstGeom>
        </p:spPr>
      </p:pic>
      <p:pic>
        <p:nvPicPr>
          <p:cNvPr id="7" name="Grafik 6">
            <a:extLst>
              <a:ext uri="{FF2B5EF4-FFF2-40B4-BE49-F238E27FC236}">
                <a16:creationId xmlns:a16="http://schemas.microsoft.com/office/drawing/2014/main" id="{7C588D3B-E027-47EF-A723-CE60D4655B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72762" y="1968974"/>
            <a:ext cx="4862683" cy="1969590"/>
          </a:xfrm>
          <a:prstGeom prst="rect">
            <a:avLst/>
          </a:prstGeom>
          <a:noFill/>
          <a:ln>
            <a:noFill/>
          </a:ln>
        </p:spPr>
      </p:pic>
      <p:sp>
        <p:nvSpPr>
          <p:cNvPr id="3" name="Textfeld 2">
            <a:extLst>
              <a:ext uri="{FF2B5EF4-FFF2-40B4-BE49-F238E27FC236}">
                <a16:creationId xmlns:a16="http://schemas.microsoft.com/office/drawing/2014/main" id="{7593619F-48A3-4D07-B2E7-2F6EDA4540AC}"/>
              </a:ext>
            </a:extLst>
          </p:cNvPr>
          <p:cNvSpPr txBox="1"/>
          <p:nvPr/>
        </p:nvSpPr>
        <p:spPr>
          <a:xfrm>
            <a:off x="6163789" y="4069349"/>
            <a:ext cx="2904011" cy="623248"/>
          </a:xfrm>
          <a:prstGeom prst="rect">
            <a:avLst/>
          </a:prstGeom>
          <a:noFill/>
        </p:spPr>
        <p:txBody>
          <a:bodyPr wrap="square" rtlCol="0">
            <a:spAutoFit/>
          </a:bodyPr>
          <a:lstStyle/>
          <a:p>
            <a:r>
              <a:rPr lang="de-DE" sz="900" i="1" dirty="0"/>
              <a:t>Diagramm: Art des Geländes aller gemeldeten Unfälle und Notfälle im Berichtszeitraum</a:t>
            </a:r>
            <a:r>
              <a:rPr lang="de-DE" i="1" dirty="0"/>
              <a:t>.</a:t>
            </a:r>
            <a:endParaRPr lang="de-DE" dirty="0"/>
          </a:p>
          <a:p>
            <a:endParaRPr lang="de-DE" sz="1200" dirty="0"/>
          </a:p>
        </p:txBody>
      </p:sp>
      <p:sp>
        <p:nvSpPr>
          <p:cNvPr id="6" name="Textfeld 5">
            <a:extLst>
              <a:ext uri="{FF2B5EF4-FFF2-40B4-BE49-F238E27FC236}">
                <a16:creationId xmlns:a16="http://schemas.microsoft.com/office/drawing/2014/main" id="{CFF88BFF-820B-48BE-BE80-8443FF32C801}"/>
              </a:ext>
            </a:extLst>
          </p:cNvPr>
          <p:cNvSpPr txBox="1"/>
          <p:nvPr/>
        </p:nvSpPr>
        <p:spPr>
          <a:xfrm>
            <a:off x="7353300" y="2571750"/>
            <a:ext cx="1714500" cy="646331"/>
          </a:xfrm>
          <a:prstGeom prst="rect">
            <a:avLst/>
          </a:prstGeom>
          <a:noFill/>
        </p:spPr>
        <p:txBody>
          <a:bodyPr wrap="square" rtlCol="0">
            <a:spAutoFit/>
          </a:bodyPr>
          <a:lstStyle/>
          <a:p>
            <a:r>
              <a:rPr lang="de-DE" sz="1200" dirty="0"/>
              <a:t>Eigene Kletterhallenstatistik seit 2015</a:t>
            </a:r>
          </a:p>
        </p:txBody>
      </p:sp>
      <p:cxnSp>
        <p:nvCxnSpPr>
          <p:cNvPr id="9" name="Gerade Verbindung mit Pfeil 8">
            <a:extLst>
              <a:ext uri="{FF2B5EF4-FFF2-40B4-BE49-F238E27FC236}">
                <a16:creationId xmlns:a16="http://schemas.microsoft.com/office/drawing/2014/main" id="{D326FC42-431C-4D64-A8DB-BC4111C0B350}"/>
              </a:ext>
            </a:extLst>
          </p:cNvPr>
          <p:cNvCxnSpPr/>
          <p:nvPr/>
        </p:nvCxnSpPr>
        <p:spPr>
          <a:xfrm flipH="1">
            <a:off x="6822830" y="2894915"/>
            <a:ext cx="448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4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4"/>
          </p:nvPr>
        </p:nvSpPr>
        <p:spPr>
          <a:xfrm>
            <a:off x="374004" y="1215571"/>
            <a:ext cx="8352000" cy="3168000"/>
          </a:xfrm>
        </p:spPr>
        <p:txBody>
          <a:bodyPr/>
          <a:lstStyle/>
          <a:p>
            <a:pPr marL="0" indent="0">
              <a:buNone/>
            </a:pPr>
            <a:r>
              <a:rPr lang="de-DE" i="1" dirty="0"/>
              <a:t>„Die meisten Unfälle/Notfälle erlitten DAV-Mitglieder in Österreich – dem beliebtesten Reiseland der Bergsportler*innen.“</a:t>
            </a:r>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587967" y="485230"/>
            <a:ext cx="451143" cy="207282"/>
          </a:xfrm>
          <a:prstGeom prst="rect">
            <a:avLst/>
          </a:prstGeom>
        </p:spPr>
      </p:pic>
      <p:pic>
        <p:nvPicPr>
          <p:cNvPr id="8" name="Grafik 7">
            <a:extLst>
              <a:ext uri="{FF2B5EF4-FFF2-40B4-BE49-F238E27FC236}">
                <a16:creationId xmlns:a16="http://schemas.microsoft.com/office/drawing/2014/main" id="{3725FB7F-A424-4840-AD0F-2A11B314B73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12377" y="1960685"/>
            <a:ext cx="4246686" cy="2006932"/>
          </a:xfrm>
          <a:prstGeom prst="rect">
            <a:avLst/>
          </a:prstGeom>
          <a:noFill/>
          <a:ln>
            <a:noFill/>
          </a:ln>
        </p:spPr>
      </p:pic>
      <p:sp>
        <p:nvSpPr>
          <p:cNvPr id="3" name="Textfeld 2">
            <a:extLst>
              <a:ext uri="{FF2B5EF4-FFF2-40B4-BE49-F238E27FC236}">
                <a16:creationId xmlns:a16="http://schemas.microsoft.com/office/drawing/2014/main" id="{6B012236-1C27-42B3-88AD-AA33CFA5545E}"/>
              </a:ext>
            </a:extLst>
          </p:cNvPr>
          <p:cNvSpPr txBox="1"/>
          <p:nvPr/>
        </p:nvSpPr>
        <p:spPr>
          <a:xfrm>
            <a:off x="746760" y="4229100"/>
            <a:ext cx="8023236" cy="507831"/>
          </a:xfrm>
          <a:prstGeom prst="rect">
            <a:avLst/>
          </a:prstGeom>
          <a:noFill/>
        </p:spPr>
        <p:txBody>
          <a:bodyPr wrap="square" rtlCol="0">
            <a:spAutoFit/>
          </a:bodyPr>
          <a:lstStyle/>
          <a:p>
            <a:r>
              <a:rPr lang="de-DE" sz="900" i="1" dirty="0"/>
              <a:t>Diagramm: Aufteilung der Unfälle und Notfälle von DAV-Mitgliedern beim klassischen Bergsport (Wandern, Bergsteigen, Klettern, Mountainbiken und Skitourengehen) nach Alpenländern. Aus Slowenien wurde im Berichtszeitraum nur ein Unfall gemeldet, aus Liechtenstein keiner.</a:t>
            </a:r>
            <a:endParaRPr lang="de-DE" sz="900" dirty="0"/>
          </a:p>
          <a:p>
            <a:endParaRPr lang="de-DE" sz="900" dirty="0"/>
          </a:p>
        </p:txBody>
      </p:sp>
      <p:sp>
        <p:nvSpPr>
          <p:cNvPr id="9" name="Titel 1">
            <a:extLst>
              <a:ext uri="{FF2B5EF4-FFF2-40B4-BE49-F238E27FC236}">
                <a16:creationId xmlns:a16="http://schemas.microsoft.com/office/drawing/2014/main" id="{809226EA-C925-4E7B-AA5C-EC8BD2DD3525}"/>
              </a:ext>
            </a:extLst>
          </p:cNvPr>
          <p:cNvSpPr>
            <a:spLocks noGrp="1"/>
          </p:cNvSpPr>
          <p:nvPr>
            <p:ph type="title"/>
          </p:nvPr>
        </p:nvSpPr>
        <p:spPr>
          <a:xfrm>
            <a:off x="360363" y="306388"/>
            <a:ext cx="7380287" cy="647700"/>
          </a:xfrm>
        </p:spPr>
        <p:txBody>
          <a:bodyPr/>
          <a:lstStyle/>
          <a:p>
            <a:pPr marL="171450" lvl="0" indent="-171450">
              <a:spcBef>
                <a:spcPts val="900"/>
              </a:spcBef>
              <a:buFont typeface="Arial" panose="020B0604020202020204" pitchFamily="34" charset="0"/>
              <a:buChar char="•"/>
            </a:pPr>
            <a:r>
              <a:rPr lang="de-DE" sz="1600" b="0" u="sng" dirty="0">
                <a:solidFill>
                  <a:prstClr val="black"/>
                </a:solidFill>
                <a:ea typeface="+mn-ea"/>
                <a:cs typeface="+mn-cs"/>
              </a:rPr>
              <a:t>877 Unfälle/Notfälle</a:t>
            </a:r>
            <a:r>
              <a:rPr lang="de-DE" sz="1600" b="0" dirty="0">
                <a:solidFill>
                  <a:prstClr val="black"/>
                </a:solidFill>
                <a:ea typeface="+mn-ea"/>
                <a:cs typeface="+mn-cs"/>
              </a:rPr>
              <a:t>		102 weniger als 2018 = niedrigste Quote seit 20 				Jahren (00/19): </a:t>
            </a:r>
            <a:r>
              <a:rPr lang="de-DE" sz="1600" b="0" dirty="0">
                <a:solidFill>
                  <a:prstClr val="black"/>
                </a:solidFill>
              </a:rPr>
              <a:t>(0,064/0,065 %)</a:t>
            </a:r>
            <a:endParaRPr lang="de-DE" sz="1600" b="0" dirty="0">
              <a:solidFill>
                <a:prstClr val="black"/>
              </a:solidFill>
              <a:ea typeface="+mn-ea"/>
              <a:cs typeface="+mn-cs"/>
            </a:endParaRPr>
          </a:p>
        </p:txBody>
      </p:sp>
    </p:spTree>
    <p:extLst>
      <p:ext uri="{BB962C8B-B14F-4D97-AF65-F5344CB8AC3E}">
        <p14:creationId xmlns:p14="http://schemas.microsoft.com/office/powerpoint/2010/main" val="120955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4"/>
          </p:nvPr>
        </p:nvSpPr>
        <p:spPr>
          <a:xfrm>
            <a:off x="374004" y="1215571"/>
            <a:ext cx="8434716" cy="3168000"/>
          </a:xfrm>
        </p:spPr>
        <p:txBody>
          <a:bodyPr/>
          <a:lstStyle/>
          <a:p>
            <a:pPr marL="0" indent="0">
              <a:buNone/>
            </a:pPr>
            <a:r>
              <a:rPr lang="de-DE" i="1" dirty="0"/>
              <a:t>„Wandern und Schneesport sind die bei DAV-Mitgliedern mit Abstand häufigsten Aktivitäten, was sich im Anteil an der Gesamtanzahl an Unfällen/Notfällen widerspiegelt.“</a:t>
            </a:r>
          </a:p>
          <a:p>
            <a:pPr marL="0" indent="0">
              <a:buNone/>
            </a:pPr>
            <a:endParaRPr lang="de-DE" dirty="0"/>
          </a:p>
        </p:txBody>
      </p:sp>
      <p:sp>
        <p:nvSpPr>
          <p:cNvPr id="5" name="Textplatzhalter 4"/>
          <p:cNvSpPr>
            <a:spLocks noGrp="1"/>
          </p:cNvSpPr>
          <p:nvPr>
            <p:ph type="body" sz="quarter" idx="15"/>
          </p:nvPr>
        </p:nvSpPr>
        <p:spPr/>
        <p:txBody>
          <a:bodyPr/>
          <a:lstStyle/>
          <a:p>
            <a:endParaRPr lang="de-DE"/>
          </a:p>
        </p:txBody>
      </p:sp>
      <p:pic>
        <p:nvPicPr>
          <p:cNvPr id="11" name="Grafik 10">
            <a:extLst>
              <a:ext uri="{FF2B5EF4-FFF2-40B4-BE49-F238E27FC236}">
                <a16:creationId xmlns:a16="http://schemas.microsoft.com/office/drawing/2014/main" id="{D46D6492-7D74-4905-B7C5-FA70A579CA0C}"/>
              </a:ext>
            </a:extLst>
          </p:cNvPr>
          <p:cNvPicPr>
            <a:picLocks noChangeAspect="1"/>
          </p:cNvPicPr>
          <p:nvPr/>
        </p:nvPicPr>
        <p:blipFill>
          <a:blip r:embed="rId3"/>
          <a:stretch>
            <a:fillRect/>
          </a:stretch>
        </p:blipFill>
        <p:spPr>
          <a:xfrm>
            <a:off x="2631928" y="472794"/>
            <a:ext cx="451143" cy="207282"/>
          </a:xfrm>
          <a:prstGeom prst="rect">
            <a:avLst/>
          </a:prstGeom>
        </p:spPr>
      </p:pic>
      <p:pic>
        <p:nvPicPr>
          <p:cNvPr id="7" name="Grafik 6">
            <a:extLst>
              <a:ext uri="{FF2B5EF4-FFF2-40B4-BE49-F238E27FC236}">
                <a16:creationId xmlns:a16="http://schemas.microsoft.com/office/drawing/2014/main" id="{CC1F24A2-EB4D-458F-9E4C-6457941AEB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35368" y="2079280"/>
            <a:ext cx="5619735" cy="1947598"/>
          </a:xfrm>
          <a:prstGeom prst="rect">
            <a:avLst/>
          </a:prstGeom>
          <a:noFill/>
          <a:ln>
            <a:noFill/>
          </a:ln>
        </p:spPr>
      </p:pic>
      <p:sp>
        <p:nvSpPr>
          <p:cNvPr id="3" name="Textfeld 2">
            <a:extLst>
              <a:ext uri="{FF2B5EF4-FFF2-40B4-BE49-F238E27FC236}">
                <a16:creationId xmlns:a16="http://schemas.microsoft.com/office/drawing/2014/main" id="{448D210B-0E9B-4CDF-8DFB-8D54778175D4}"/>
              </a:ext>
            </a:extLst>
          </p:cNvPr>
          <p:cNvSpPr txBox="1"/>
          <p:nvPr/>
        </p:nvSpPr>
        <p:spPr>
          <a:xfrm>
            <a:off x="438931" y="4492750"/>
            <a:ext cx="5288280" cy="415498"/>
          </a:xfrm>
          <a:prstGeom prst="rect">
            <a:avLst/>
          </a:prstGeom>
          <a:noFill/>
        </p:spPr>
        <p:txBody>
          <a:bodyPr wrap="square" rtlCol="0">
            <a:spAutoFit/>
          </a:bodyPr>
          <a:lstStyle/>
          <a:p>
            <a:r>
              <a:rPr lang="de-DE" sz="900" i="1" dirty="0"/>
              <a:t>Diagramm: Anteile der Bergsportdisziplinen aller Unfälle und Notfälle im Berichtszeitraum.</a:t>
            </a:r>
            <a:endParaRPr lang="de-DE" sz="900" dirty="0"/>
          </a:p>
          <a:p>
            <a:endParaRPr lang="de-DE" sz="1200" dirty="0"/>
          </a:p>
        </p:txBody>
      </p:sp>
      <p:sp>
        <p:nvSpPr>
          <p:cNvPr id="8" name="Titel 1">
            <a:extLst>
              <a:ext uri="{FF2B5EF4-FFF2-40B4-BE49-F238E27FC236}">
                <a16:creationId xmlns:a16="http://schemas.microsoft.com/office/drawing/2014/main" id="{8A8249E9-B18C-4A86-804F-A24F04CB0D7F}"/>
              </a:ext>
            </a:extLst>
          </p:cNvPr>
          <p:cNvSpPr>
            <a:spLocks noGrp="1"/>
          </p:cNvSpPr>
          <p:nvPr>
            <p:ph type="title"/>
          </p:nvPr>
        </p:nvSpPr>
        <p:spPr>
          <a:xfrm>
            <a:off x="360363" y="306388"/>
            <a:ext cx="7380287" cy="647700"/>
          </a:xfrm>
        </p:spPr>
        <p:txBody>
          <a:bodyPr/>
          <a:lstStyle/>
          <a:p>
            <a:pPr marL="171450" lvl="0" indent="-171450">
              <a:spcBef>
                <a:spcPts val="900"/>
              </a:spcBef>
              <a:buFont typeface="Arial" panose="020B0604020202020204" pitchFamily="34" charset="0"/>
              <a:buChar char="•"/>
            </a:pPr>
            <a:r>
              <a:rPr lang="de-DE" sz="1600" b="0" u="sng" dirty="0">
                <a:solidFill>
                  <a:prstClr val="black"/>
                </a:solidFill>
                <a:ea typeface="+mn-ea"/>
                <a:cs typeface="+mn-cs"/>
              </a:rPr>
              <a:t>877 Unfälle/Notfälle</a:t>
            </a:r>
            <a:r>
              <a:rPr lang="de-DE" sz="1600" b="0" dirty="0">
                <a:solidFill>
                  <a:prstClr val="black"/>
                </a:solidFill>
                <a:ea typeface="+mn-ea"/>
                <a:cs typeface="+mn-cs"/>
              </a:rPr>
              <a:t>		102 weniger als 2018 = niedrigste Quote seit </a:t>
            </a:r>
            <a:br>
              <a:rPr lang="de-DE" sz="1600" b="0" dirty="0">
                <a:solidFill>
                  <a:prstClr val="black"/>
                </a:solidFill>
                <a:ea typeface="+mn-ea"/>
                <a:cs typeface="+mn-cs"/>
              </a:rPr>
            </a:br>
            <a:r>
              <a:rPr lang="de-DE" sz="1600" b="0" dirty="0">
                <a:solidFill>
                  <a:prstClr val="black"/>
                </a:solidFill>
                <a:ea typeface="+mn-ea"/>
                <a:cs typeface="+mn-cs"/>
              </a:rPr>
              <a:t>				20 Jahren (00/19): </a:t>
            </a:r>
            <a:r>
              <a:rPr lang="de-DE" sz="1600" b="0" dirty="0">
                <a:solidFill>
                  <a:prstClr val="black"/>
                </a:solidFill>
              </a:rPr>
              <a:t>(0,064/0,065 %)</a:t>
            </a:r>
            <a:endParaRPr lang="de-DE" sz="1600" b="0" dirty="0">
              <a:solidFill>
                <a:prstClr val="black"/>
              </a:solidFill>
              <a:ea typeface="+mn-ea"/>
              <a:cs typeface="+mn-cs"/>
            </a:endParaRPr>
          </a:p>
        </p:txBody>
      </p:sp>
    </p:spTree>
    <p:extLst>
      <p:ext uri="{BB962C8B-B14F-4D97-AF65-F5344CB8AC3E}">
        <p14:creationId xmlns:p14="http://schemas.microsoft.com/office/powerpoint/2010/main" val="1044133092"/>
      </p:ext>
    </p:extLst>
  </p:cSld>
  <p:clrMapOvr>
    <a:masterClrMapping/>
  </p:clrMapOvr>
</p:sld>
</file>

<file path=ppt/theme/theme1.xml><?xml version="1.0" encoding="utf-8"?>
<a:theme xmlns:a="http://schemas.openxmlformats.org/drawingml/2006/main" name="Edelweiß grün">
  <a:themeElements>
    <a:clrScheme name="DAV Farbschema">
      <a:dk1>
        <a:sysClr val="windowText" lastClr="000000"/>
      </a:dk1>
      <a:lt1>
        <a:sysClr val="window" lastClr="FFFFFF"/>
      </a:lt1>
      <a:dk2>
        <a:srgbClr val="44546A"/>
      </a:dk2>
      <a:lt2>
        <a:srgbClr val="E7E6E6"/>
      </a:lt2>
      <a:accent1>
        <a:srgbClr val="50AE2F"/>
      </a:accent1>
      <a:accent2>
        <a:srgbClr val="00B4D4"/>
      </a:accent2>
      <a:accent3>
        <a:srgbClr val="9C9C9C"/>
      </a:accent3>
      <a:accent4>
        <a:srgbClr val="BBCF00"/>
      </a:accent4>
      <a:accent5>
        <a:srgbClr val="F9B000"/>
      </a:accent5>
      <a:accent6>
        <a:srgbClr val="FFDD00"/>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dav_template_20160804.potx" id="{78016105-09E4-4B38-8414-02D40EC6F5B8}" vid="{4488B43E-151C-48F4-87CB-950979EA28FA}"/>
    </a:ext>
  </a:extLst>
</a:theme>
</file>

<file path=ppt/theme/theme2.xml><?xml version="1.0" encoding="utf-8"?>
<a:theme xmlns:a="http://schemas.openxmlformats.org/drawingml/2006/main" name="Titelfolie blau">
  <a:themeElements>
    <a:clrScheme name="DAV Farbschema">
      <a:dk1>
        <a:sysClr val="windowText" lastClr="000000"/>
      </a:dk1>
      <a:lt1>
        <a:sysClr val="window" lastClr="FFFFFF"/>
      </a:lt1>
      <a:dk2>
        <a:srgbClr val="44546A"/>
      </a:dk2>
      <a:lt2>
        <a:srgbClr val="E7E6E6"/>
      </a:lt2>
      <a:accent1>
        <a:srgbClr val="50AE2F"/>
      </a:accent1>
      <a:accent2>
        <a:srgbClr val="00B4D4"/>
      </a:accent2>
      <a:accent3>
        <a:srgbClr val="9C9C9C"/>
      </a:accent3>
      <a:accent4>
        <a:srgbClr val="BBCF00"/>
      </a:accent4>
      <a:accent5>
        <a:srgbClr val="F9B000"/>
      </a:accent5>
      <a:accent6>
        <a:srgbClr val="FFDD00"/>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dav_template_20160804.potx" id="{78016105-09E4-4B38-8414-02D40EC6F5B8}" vid="{992A9EC6-82A0-48BE-AF52-AC6A241FF421}"/>
    </a:ext>
  </a:extLst>
</a:theme>
</file>

<file path=ppt/theme/theme3.xml><?xml version="1.0" encoding="utf-8"?>
<a:theme xmlns:a="http://schemas.openxmlformats.org/drawingml/2006/main" name="Edelweiß grau">
  <a:themeElements>
    <a:clrScheme name="DAV Farbschema">
      <a:dk1>
        <a:sysClr val="windowText" lastClr="000000"/>
      </a:dk1>
      <a:lt1>
        <a:sysClr val="window" lastClr="FFFFFF"/>
      </a:lt1>
      <a:dk2>
        <a:srgbClr val="44546A"/>
      </a:dk2>
      <a:lt2>
        <a:srgbClr val="E7E6E6"/>
      </a:lt2>
      <a:accent1>
        <a:srgbClr val="50AE2F"/>
      </a:accent1>
      <a:accent2>
        <a:srgbClr val="00B4D4"/>
      </a:accent2>
      <a:accent3>
        <a:srgbClr val="9C9C9C"/>
      </a:accent3>
      <a:accent4>
        <a:srgbClr val="BBCF00"/>
      </a:accent4>
      <a:accent5>
        <a:srgbClr val="F9B000"/>
      </a:accent5>
      <a:accent6>
        <a:srgbClr val="FFDD00"/>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dav_template_20160804.potx" id="{78016105-09E4-4B38-8414-02D40EC6F5B8}" vid="{6EF7BCC1-95FB-4BCE-8DA0-DD3AA0603D75}"/>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dav_template_20160804</Template>
  <TotalTime>0</TotalTime>
  <Words>3166</Words>
  <Application>Microsoft Office PowerPoint</Application>
  <PresentationFormat>Bildschirmpräsentation (16:9)</PresentationFormat>
  <Paragraphs>302</Paragraphs>
  <Slides>22</Slides>
  <Notes>19</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22</vt:i4>
      </vt:variant>
    </vt:vector>
  </HeadingPairs>
  <TitlesOfParts>
    <vt:vector size="30" baseType="lpstr">
      <vt:lpstr>Arial</vt:lpstr>
      <vt:lpstr>Calibri</vt:lpstr>
      <vt:lpstr>MetaOT-Bold</vt:lpstr>
      <vt:lpstr>Tahoma</vt:lpstr>
      <vt:lpstr>Times New Roman</vt:lpstr>
      <vt:lpstr>Edelweiß grün</vt:lpstr>
      <vt:lpstr>Titelfolie blau</vt:lpstr>
      <vt:lpstr>Edelweiß grau</vt:lpstr>
      <vt:lpstr>DAV Bergunfallstatistik 2019   Stefan Winter, DAV-Ressortleiter Sportentwicklung           5. August 2020 </vt:lpstr>
      <vt:lpstr>Begriffe, Betrachtungsweisen und Quellen</vt:lpstr>
      <vt:lpstr>Unfälle und Notfälle  im Bergsportjahr 2019 Kernaussagen und Überblick</vt:lpstr>
      <vt:lpstr>Kernaussagen für das Bergsportjahr 2019</vt:lpstr>
      <vt:lpstr>Kernaussagen für das Bergsportjahr 2019</vt:lpstr>
      <vt:lpstr>Querschnittbetrachtungsreihen 2000 bis 2019</vt:lpstr>
      <vt:lpstr>877 Unfälle/Notfälle  102 weniger als 2018 = niedrigste Quote seit      20 Jahren (00/19): (0,064/0,065 %)</vt:lpstr>
      <vt:lpstr>877 Unfälle/Notfälle  102 weniger als 2018 = niedrigste Quote seit 20     Jahren (00/19): (0,064/0,065 %)</vt:lpstr>
      <vt:lpstr>877 Unfälle/Notfälle  102 weniger als 2018 = niedrigste Quote seit      20 Jahren (00/19): (0,064/0,065 %)</vt:lpstr>
      <vt:lpstr>877 Unfälle/Notfälle  102 weniger als 2018 = niedrigste Quote seit      20 Jahren (00/19): (0,064/0,065 %)</vt:lpstr>
      <vt:lpstr>2019: 54 Tote          23 mehr als 2018 = Quote (0,004 %) bleibt im Streuband           der letzten 20 Jahre </vt:lpstr>
      <vt:lpstr> </vt:lpstr>
      <vt:lpstr>2019: 54 Tote          23 mehr als 2018 = Quote (0,004 %) bleibt im Streuband           der letzten 20 Jahre </vt:lpstr>
      <vt:lpstr>Unfallfolgen</vt:lpstr>
      <vt:lpstr>Risikoeinschätzung Bergsport </vt:lpstr>
      <vt:lpstr>2019 großer Rückgang der Unfälle/Notfälle beim Wintersport        vielfältige Gründe </vt:lpstr>
      <vt:lpstr>2019 großer Rückgang der Unfälle/Notfälle beim Wintersport        vielfältige Gründe </vt:lpstr>
      <vt:lpstr>2019 großer Rückgang der Unfälle/Notfälle beim Wintersport        vielfältige Gründe </vt:lpstr>
      <vt:lpstr>2019 großer Rückgang der Unfälle/Notfälle beim Wintersport              vielfältige Gründe </vt:lpstr>
      <vt:lpstr>2019 großer Rückgang der Unfälle/Notfälle beim Wintersport        vielfältige Gründe </vt:lpstr>
      <vt:lpstr>Kernaussagen für das Bergsportjahr 2019</vt:lpstr>
      <vt:lpstr>DAV Bergunfallstatistik 2019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 Unfallstatistik Berichtszeitraum 2014/2015</dc:title>
  <dc:creator>Christoph Hummel</dc:creator>
  <cp:lastModifiedBy>Winter, Stefan - Deutscher Alpenverein e.V.</cp:lastModifiedBy>
  <cp:revision>243</cp:revision>
  <cp:lastPrinted>2016-09-14T15:44:56Z</cp:lastPrinted>
  <dcterms:created xsi:type="dcterms:W3CDTF">2016-08-30T11:41:29Z</dcterms:created>
  <dcterms:modified xsi:type="dcterms:W3CDTF">2020-08-05T07:46:22Z</dcterms:modified>
</cp:coreProperties>
</file>